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6" r:id="rId2"/>
    <p:sldId id="301" r:id="rId3"/>
    <p:sldId id="302" r:id="rId4"/>
    <p:sldId id="303" r:id="rId5"/>
    <p:sldId id="339" r:id="rId6"/>
    <p:sldId id="304" r:id="rId7"/>
    <p:sldId id="306" r:id="rId8"/>
    <p:sldId id="340" r:id="rId9"/>
    <p:sldId id="341" r:id="rId10"/>
    <p:sldId id="342" r:id="rId11"/>
    <p:sldId id="345" r:id="rId12"/>
    <p:sldId id="338" r:id="rId13"/>
    <p:sldId id="309" r:id="rId14"/>
    <p:sldId id="310" r:id="rId15"/>
    <p:sldId id="312" r:id="rId16"/>
    <p:sldId id="343" r:id="rId17"/>
    <p:sldId id="315" r:id="rId18"/>
    <p:sldId id="317" r:id="rId19"/>
    <p:sldId id="318" r:id="rId20"/>
    <p:sldId id="320" r:id="rId21"/>
    <p:sldId id="321" r:id="rId22"/>
    <p:sldId id="322" r:id="rId23"/>
    <p:sldId id="323" r:id="rId24"/>
    <p:sldId id="325" r:id="rId25"/>
    <p:sldId id="326" r:id="rId26"/>
    <p:sldId id="329" r:id="rId27"/>
    <p:sldId id="330" r:id="rId28"/>
    <p:sldId id="332" r:id="rId29"/>
    <p:sldId id="331" r:id="rId30"/>
    <p:sldId id="333" r:id="rId31"/>
    <p:sldId id="334" r:id="rId32"/>
    <p:sldId id="336" r:id="rId33"/>
    <p:sldId id="344" r:id="rId34"/>
    <p:sldId id="337"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82"/>
    <a:srgbClr val="00DE99"/>
    <a:srgbClr val="009969"/>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1108" autoAdjust="0"/>
  </p:normalViewPr>
  <p:slideViewPr>
    <p:cSldViewPr>
      <p:cViewPr varScale="1">
        <p:scale>
          <a:sx n="61" d="100"/>
          <a:sy n="61" d="100"/>
        </p:scale>
        <p:origin x="1301" y="5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12/4/2019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Présentation</a:t>
            </a:r>
            <a:r>
              <a:rPr lang="en-IN" dirty="0"/>
              <a:t> de </a:t>
            </a:r>
            <a:r>
              <a:rPr lang="en-IN" dirty="0" err="1"/>
              <a:t>moi</a:t>
            </a:r>
            <a:r>
              <a:rPr lang="en-IN" dirty="0"/>
              <a:t>. </a:t>
            </a:r>
          </a:p>
          <a:p>
            <a:r>
              <a:rPr lang="en-IN" dirty="0"/>
              <a:t>Pour le </a:t>
            </a:r>
            <a:r>
              <a:rPr lang="en-IN" dirty="0" err="1"/>
              <a:t>compte</a:t>
            </a:r>
            <a:r>
              <a:rPr lang="en-IN" dirty="0"/>
              <a:t> d’un client, </a:t>
            </a:r>
            <a:r>
              <a:rPr lang="en-IN" dirty="0" err="1"/>
              <a:t>j’ai</a:t>
            </a:r>
            <a:r>
              <a:rPr lang="en-IN" dirty="0"/>
              <a:t> </a:t>
            </a:r>
            <a:r>
              <a:rPr lang="en-IN" dirty="0" err="1"/>
              <a:t>développé</a:t>
            </a:r>
            <a:r>
              <a:rPr lang="en-IN" dirty="0"/>
              <a:t> un chatbot </a:t>
            </a:r>
            <a:r>
              <a:rPr lang="en-IN" dirty="0" err="1"/>
              <a:t>conversationnel</a:t>
            </a:r>
            <a:r>
              <a:rPr lang="en-IN" dirty="0"/>
              <a:t> avec le Bot framework de MS </a:t>
            </a:r>
            <a:r>
              <a:rPr lang="en-IN" dirty="0" err="1"/>
              <a:t>permettant</a:t>
            </a:r>
            <a:r>
              <a:rPr lang="en-IN" dirty="0"/>
              <a:t> </a:t>
            </a:r>
            <a:r>
              <a:rPr lang="en-IN" dirty="0" err="1"/>
              <a:t>d’effectuer</a:t>
            </a:r>
            <a:r>
              <a:rPr lang="en-IN" dirty="0"/>
              <a:t> des taches de support. (creation de </a:t>
            </a:r>
            <a:r>
              <a:rPr lang="en-IN" dirty="0" err="1"/>
              <a:t>jira</a:t>
            </a:r>
            <a:r>
              <a:rPr lang="en-IN" dirty="0"/>
              <a:t> </a:t>
            </a:r>
            <a:r>
              <a:rPr lang="en-IN" dirty="0" err="1"/>
              <a:t>en</a:t>
            </a:r>
            <a:r>
              <a:rPr lang="en-IN" dirty="0"/>
              <a:t> auto, recherche de </a:t>
            </a:r>
            <a:r>
              <a:rPr lang="en-IN" dirty="0" err="1"/>
              <a:t>données</a:t>
            </a:r>
            <a:r>
              <a:rPr lang="en-IN" dirty="0"/>
              <a:t> dans un WIKI)</a:t>
            </a:r>
          </a:p>
          <a:p>
            <a:r>
              <a:rPr lang="en-IN" dirty="0"/>
              <a:t>Le but de </a:t>
            </a:r>
            <a:r>
              <a:rPr lang="en-IN" dirty="0" err="1"/>
              <a:t>cette</a:t>
            </a:r>
            <a:r>
              <a:rPr lang="en-IN" dirty="0"/>
              <a:t> session, et </a:t>
            </a:r>
            <a:r>
              <a:rPr lang="en-IN" dirty="0" err="1"/>
              <a:t>donc</a:t>
            </a:r>
            <a:r>
              <a:rPr lang="en-IN" dirty="0"/>
              <a:t> de </a:t>
            </a:r>
            <a:r>
              <a:rPr lang="en-IN" dirty="0" err="1"/>
              <a:t>vous</a:t>
            </a:r>
            <a:r>
              <a:rPr lang="en-IN" dirty="0"/>
              <a:t> presenter </a:t>
            </a:r>
            <a:r>
              <a:rPr lang="en-IN" dirty="0" err="1"/>
              <a:t>ce</a:t>
            </a:r>
            <a:r>
              <a:rPr lang="en-IN" dirty="0"/>
              <a:t> </a:t>
            </a:r>
            <a:r>
              <a:rPr lang="en-IN" dirty="0" err="1"/>
              <a:t>qu’est</a:t>
            </a:r>
            <a:r>
              <a:rPr lang="en-IN" dirty="0"/>
              <a:t> </a:t>
            </a:r>
            <a:r>
              <a:rPr lang="en-IN" dirty="0" err="1"/>
              <a:t>ce</a:t>
            </a:r>
            <a:r>
              <a:rPr lang="en-IN" dirty="0"/>
              <a:t> framework, </a:t>
            </a:r>
            <a:r>
              <a:rPr lang="en-IN" dirty="0" err="1"/>
              <a:t>ce</a:t>
            </a:r>
            <a:r>
              <a:rPr lang="en-IN" dirty="0"/>
              <a:t> </a:t>
            </a:r>
            <a:r>
              <a:rPr lang="en-IN" dirty="0" err="1"/>
              <a:t>qu’il</a:t>
            </a:r>
            <a:r>
              <a:rPr lang="en-IN" dirty="0"/>
              <a:t> </a:t>
            </a:r>
            <a:r>
              <a:rPr lang="en-IN" dirty="0" err="1"/>
              <a:t>est</a:t>
            </a:r>
            <a:r>
              <a:rPr lang="en-IN" dirty="0"/>
              <a:t> possible de faire.</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2525263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Voici</a:t>
            </a:r>
            <a:r>
              <a:rPr lang="en-US" dirty="0"/>
              <a:t> un </a:t>
            </a:r>
            <a:r>
              <a:rPr lang="en-US" dirty="0" err="1"/>
              <a:t>schéma</a:t>
            </a:r>
            <a:r>
              <a:rPr lang="en-US" dirty="0"/>
              <a:t> </a:t>
            </a:r>
            <a:r>
              <a:rPr lang="en-US" dirty="0" err="1"/>
              <a:t>d’archi</a:t>
            </a:r>
            <a:r>
              <a:rPr lang="en-US" dirty="0"/>
              <a:t> de </a:t>
            </a:r>
            <a:r>
              <a:rPr lang="en-US" dirty="0" err="1"/>
              <a:t>ce</a:t>
            </a:r>
            <a:r>
              <a:rPr lang="en-US" dirty="0"/>
              <a:t> </a:t>
            </a:r>
            <a:r>
              <a:rPr lang="en-US" dirty="0" err="1"/>
              <a:t>qu’on</a:t>
            </a:r>
            <a:r>
              <a:rPr lang="en-US" dirty="0"/>
              <a:t> a </a:t>
            </a:r>
            <a:r>
              <a:rPr lang="en-US" dirty="0" err="1"/>
              <a:t>implémenté</a:t>
            </a:r>
            <a:r>
              <a:rPr lang="en-US" dirty="0"/>
              <a:t>. Une des </a:t>
            </a:r>
            <a:r>
              <a:rPr lang="en-US" dirty="0" err="1"/>
              <a:t>contraintes</a:t>
            </a:r>
            <a:r>
              <a:rPr lang="en-US" dirty="0"/>
              <a:t> </a:t>
            </a:r>
            <a:r>
              <a:rPr lang="en-US" dirty="0" err="1"/>
              <a:t>c’est</a:t>
            </a:r>
            <a:r>
              <a:rPr lang="en-US" dirty="0"/>
              <a:t> que le chatbot </a:t>
            </a:r>
            <a:r>
              <a:rPr lang="en-US" dirty="0" err="1"/>
              <a:t>devait</a:t>
            </a:r>
            <a:r>
              <a:rPr lang="en-US" dirty="0"/>
              <a:t> </a:t>
            </a:r>
            <a:r>
              <a:rPr lang="en-US" dirty="0" err="1"/>
              <a:t>etre</a:t>
            </a:r>
            <a:r>
              <a:rPr lang="en-US" dirty="0"/>
              <a:t> </a:t>
            </a:r>
            <a:r>
              <a:rPr lang="en-US" dirty="0" err="1"/>
              <a:t>déployé</a:t>
            </a:r>
            <a:r>
              <a:rPr lang="en-US" dirty="0"/>
              <a:t> </a:t>
            </a:r>
            <a:r>
              <a:rPr lang="en-US" dirty="0" err="1"/>
              <a:t>OnPremise</a:t>
            </a:r>
            <a:r>
              <a:rPr lang="en-US" dirty="0"/>
              <a:t> (pas </a:t>
            </a:r>
            <a:r>
              <a:rPr lang="en-US" dirty="0" err="1"/>
              <a:t>d’Azure</a:t>
            </a:r>
            <a:r>
              <a:rPr lang="en-US" dirty="0"/>
              <a:t>).</a:t>
            </a:r>
          </a:p>
          <a:p>
            <a:r>
              <a:rPr lang="en-US" dirty="0" err="1"/>
              <a:t>OffLine</a:t>
            </a:r>
            <a:r>
              <a:rPr lang="en-US" dirty="0"/>
              <a:t> </a:t>
            </a:r>
            <a:r>
              <a:rPr lang="en-US" dirty="0" err="1"/>
              <a:t>permet</a:t>
            </a:r>
            <a:r>
              <a:rPr lang="en-US" dirty="0"/>
              <a:t> de </a:t>
            </a:r>
            <a:r>
              <a:rPr lang="en-US" dirty="0" err="1"/>
              <a:t>replancer</a:t>
            </a:r>
            <a:r>
              <a:rPr lang="en-US" dirty="0"/>
              <a:t> le </a:t>
            </a:r>
            <a:r>
              <a:rPr lang="en-US" dirty="0" err="1"/>
              <a:t>composant</a:t>
            </a:r>
            <a:r>
              <a:rPr lang="en-US" dirty="0"/>
              <a:t> Azure Bot Service.</a:t>
            </a:r>
          </a:p>
          <a:p>
            <a:r>
              <a:rPr lang="en-US" dirty="0" err="1"/>
              <a:t>C’est</a:t>
            </a:r>
            <a:r>
              <a:rPr lang="en-US" dirty="0"/>
              <a:t> un </a:t>
            </a:r>
            <a:r>
              <a:rPr lang="en-US" dirty="0" err="1"/>
              <a:t>composant</a:t>
            </a:r>
            <a:r>
              <a:rPr lang="en-US" dirty="0"/>
              <a:t> open-source qui </a:t>
            </a:r>
            <a:r>
              <a:rPr lang="en-US" dirty="0" err="1"/>
              <a:t>utilise</a:t>
            </a:r>
            <a:r>
              <a:rPr lang="en-US" dirty="0"/>
              <a:t> la lib </a:t>
            </a:r>
            <a:r>
              <a:rPr lang="en-US" dirty="0" err="1"/>
              <a:t>DirectLine</a:t>
            </a:r>
            <a:r>
              <a:rPr lang="en-US" dirty="0"/>
              <a:t> de MS (</a:t>
            </a:r>
            <a:r>
              <a:rPr lang="en-US" dirty="0" err="1"/>
              <a:t>utilisé</a:t>
            </a:r>
            <a:r>
              <a:rPr lang="en-US" dirty="0"/>
              <a:t> </a:t>
            </a:r>
            <a:r>
              <a:rPr lang="en-US" dirty="0" err="1"/>
              <a:t>aussi</a:t>
            </a:r>
            <a:r>
              <a:rPr lang="en-US" dirty="0"/>
              <a:t> dans Bot Emulator).</a:t>
            </a:r>
          </a:p>
          <a:p>
            <a:r>
              <a:rPr lang="en-US" dirty="0"/>
              <a:t>Notre API Chatbot </a:t>
            </a:r>
            <a:r>
              <a:rPr lang="en-US" dirty="0" err="1"/>
              <a:t>est</a:t>
            </a:r>
            <a:r>
              <a:rPr lang="en-US" dirty="0"/>
              <a:t> </a:t>
            </a:r>
            <a:r>
              <a:rPr lang="en-US" dirty="0" err="1"/>
              <a:t>déployé</a:t>
            </a:r>
            <a:r>
              <a:rPr lang="en-US" dirty="0"/>
              <a:t> de manière </a:t>
            </a:r>
            <a:r>
              <a:rPr lang="en-US" dirty="0" err="1"/>
              <a:t>classique</a:t>
            </a:r>
            <a:r>
              <a:rPr lang="en-US" dirty="0"/>
              <a:t>, package sous </a:t>
            </a:r>
            <a:r>
              <a:rPr lang="en-US" dirty="0" err="1"/>
              <a:t>forme</a:t>
            </a:r>
            <a:r>
              <a:rPr lang="en-US" dirty="0"/>
              <a:t> </a:t>
            </a:r>
            <a:r>
              <a:rPr lang="en-US" dirty="0" err="1"/>
              <a:t>d’image</a:t>
            </a:r>
            <a:r>
              <a:rPr lang="en-US" dirty="0"/>
              <a:t> Docker.</a:t>
            </a:r>
          </a:p>
          <a:p>
            <a:r>
              <a:rPr lang="en-US" dirty="0"/>
              <a:t>On </a:t>
            </a:r>
            <a:r>
              <a:rPr lang="en-US" dirty="0" err="1"/>
              <a:t>utilise</a:t>
            </a:r>
            <a:r>
              <a:rPr lang="en-US" dirty="0"/>
              <a:t> les </a:t>
            </a:r>
            <a:r>
              <a:rPr lang="en-US" dirty="0" err="1"/>
              <a:t>cognitives</a:t>
            </a:r>
            <a:r>
              <a:rPr lang="en-US" dirty="0"/>
              <a:t> services pour LUIS, SPELL, Translate.</a:t>
            </a:r>
          </a:p>
          <a:p>
            <a:r>
              <a:rPr lang="en-US" dirty="0"/>
              <a:t>Notre chatbot fait </a:t>
            </a:r>
            <a:r>
              <a:rPr lang="en-US" dirty="0" err="1"/>
              <a:t>appel</a:t>
            </a:r>
            <a:r>
              <a:rPr lang="en-US" dirty="0"/>
              <a:t> à des API tiers :</a:t>
            </a:r>
          </a:p>
          <a:p>
            <a:r>
              <a:rPr lang="en-US" dirty="0"/>
              <a:t>- creation de JIRA suite à un workflow de dialog </a:t>
            </a:r>
            <a:r>
              <a:rPr lang="en-US" dirty="0" err="1"/>
              <a:t>permettant</a:t>
            </a:r>
            <a:r>
              <a:rPr lang="en-US" dirty="0"/>
              <a:t> de </a:t>
            </a:r>
            <a:r>
              <a:rPr lang="en-US" dirty="0" err="1"/>
              <a:t>soulager</a:t>
            </a:r>
            <a:r>
              <a:rPr lang="en-US" dirty="0"/>
              <a:t> la charge de support</a:t>
            </a:r>
          </a:p>
          <a:p>
            <a:pPr marL="285750" indent="-285750">
              <a:buFontTx/>
              <a:buChar char="-"/>
            </a:pPr>
            <a:r>
              <a:rPr lang="en-US" dirty="0"/>
              <a:t>Recherche </a:t>
            </a:r>
            <a:r>
              <a:rPr lang="en-US" dirty="0" err="1"/>
              <a:t>d’article</a:t>
            </a:r>
            <a:r>
              <a:rPr lang="en-US" dirty="0"/>
              <a:t> dans le wiki grâce à des tags, des mot </a:t>
            </a:r>
            <a:r>
              <a:rPr lang="en-US" dirty="0" err="1"/>
              <a:t>clés</a:t>
            </a:r>
            <a:r>
              <a:rPr lang="en-US" dirty="0"/>
              <a:t> present dans le wiki. Base de recherche </a:t>
            </a:r>
            <a:r>
              <a:rPr lang="en-US" dirty="0" err="1"/>
              <a:t>indéxé</a:t>
            </a:r>
            <a:r>
              <a:rPr lang="en-US" dirty="0"/>
              <a:t> avec la stack Elastic. </a:t>
            </a:r>
          </a:p>
          <a:p>
            <a:pPr marL="285750" indent="-285750">
              <a:buFontTx/>
              <a:buChar char="-"/>
            </a:pPr>
            <a:r>
              <a:rPr lang="en-US" dirty="0"/>
              <a:t>API de </a:t>
            </a:r>
            <a:r>
              <a:rPr lang="en-US" dirty="0" err="1"/>
              <a:t>Diag</a:t>
            </a:r>
            <a:r>
              <a:rPr lang="en-US" dirty="0"/>
              <a:t> </a:t>
            </a:r>
            <a:r>
              <a:rPr lang="en-US" dirty="0" err="1"/>
              <a:t>en</a:t>
            </a:r>
            <a:r>
              <a:rPr lang="en-US" dirty="0"/>
              <a:t> front pour masque la </a:t>
            </a:r>
            <a:r>
              <a:rPr lang="en-US" dirty="0" err="1"/>
              <a:t>coimplexité</a:t>
            </a:r>
            <a:r>
              <a:rPr lang="en-US" dirty="0"/>
              <a:t>, le chatbot ne fait </a:t>
            </a:r>
            <a:r>
              <a:rPr lang="en-US" dirty="0" err="1"/>
              <a:t>qu’appeler</a:t>
            </a:r>
            <a:r>
              <a:rPr lang="en-US" dirty="0"/>
              <a:t> </a:t>
            </a:r>
            <a:r>
              <a:rPr lang="en-US" dirty="0" err="1"/>
              <a:t>cette</a:t>
            </a:r>
            <a:r>
              <a:rPr lang="en-US" dirty="0"/>
              <a:t> API, pa de </a:t>
            </a:r>
            <a:r>
              <a:rPr lang="en-US" dirty="0" err="1"/>
              <a:t>complexité</a:t>
            </a:r>
            <a:r>
              <a:rPr lang="en-US" dirty="0"/>
              <a:t> dans le chatbot </a:t>
            </a:r>
            <a:r>
              <a:rPr lang="en-US" dirty="0" err="1"/>
              <a:t>comme</a:t>
            </a:r>
            <a:r>
              <a:rPr lang="en-US" dirty="0"/>
              <a:t> ca.</a:t>
            </a:r>
          </a:p>
          <a:p>
            <a:pPr marL="285750" indent="-285750">
              <a:buFontTx/>
              <a:buChar char="-"/>
            </a:pPr>
            <a:endParaRPr lang="fr-FR"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3016831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bot </a:t>
            </a:r>
            <a:r>
              <a:rPr lang="fr-FR" dirty="0" err="1"/>
              <a:t>framework</a:t>
            </a:r>
            <a:r>
              <a:rPr lang="fr-FR" dirty="0"/>
              <a:t> vous propose d’injecter des middlewares. (</a:t>
            </a:r>
            <a:r>
              <a:rPr lang="fr-FR" dirty="0" err="1"/>
              <a:t>Meme</a:t>
            </a:r>
            <a:r>
              <a:rPr lang="fr-FR" dirty="0"/>
              <a:t> principe que Node)</a:t>
            </a:r>
          </a:p>
          <a:p>
            <a:r>
              <a:rPr lang="fr-FR" dirty="0"/>
              <a:t>Il vous permet d’effectuer un ensemble d’action avant le traitement du messages par le workflow de votre bot.</a:t>
            </a:r>
          </a:p>
          <a:p>
            <a:r>
              <a:rPr lang="fr-FR" dirty="0"/>
              <a:t>A quoi ca peut servir : </a:t>
            </a:r>
          </a:p>
          <a:p>
            <a:pPr marL="285750" indent="-285750">
              <a:buFontTx/>
              <a:buChar char="-"/>
            </a:pPr>
            <a:r>
              <a:rPr lang="fr-FR" dirty="0"/>
              <a:t>Sauvegarder les messages entrées/sorties automatiquement</a:t>
            </a:r>
          </a:p>
          <a:p>
            <a:pPr marL="285750" indent="-285750">
              <a:buFontTx/>
              <a:buChar char="-"/>
            </a:pPr>
            <a:r>
              <a:rPr lang="fr-FR" dirty="0"/>
              <a:t>Altérer le message avec traitement de votre bot (traduction de votre message dans une autre </a:t>
            </a:r>
            <a:r>
              <a:rPr lang="fr-FR" dirty="0" err="1"/>
              <a:t>language</a:t>
            </a:r>
            <a:r>
              <a:rPr lang="fr-FR" dirty="0"/>
              <a:t>, faire appel à des cognitives services en automatique ..)</a:t>
            </a:r>
          </a:p>
          <a:p>
            <a:pPr marL="0" indent="0">
              <a:buFontTx/>
              <a:buNone/>
            </a:pPr>
            <a:r>
              <a:rPr lang="fr-FR" dirty="0"/>
              <a:t>Par exemple, pour le projet réalisé chez mon client :</a:t>
            </a:r>
          </a:p>
          <a:p>
            <a:pPr marL="0" indent="0">
              <a:buFontTx/>
              <a:buNone/>
            </a:pPr>
            <a:r>
              <a:rPr lang="fr-FR" dirty="0"/>
              <a:t>Il y a plusieurs middlewares qui sont </a:t>
            </a:r>
            <a:r>
              <a:rPr lang="fr-FR" dirty="0" err="1"/>
              <a:t>éxécuté</a:t>
            </a:r>
            <a:r>
              <a:rPr lang="fr-FR" dirty="0"/>
              <a:t> à la suite avant d’envoyer notre message dans notre workflow principal. On fait :</a:t>
            </a:r>
          </a:p>
          <a:p>
            <a:pPr marL="0" indent="0">
              <a:buFontTx/>
              <a:buNone/>
            </a:pPr>
            <a:r>
              <a:rPr lang="fr-FR" dirty="0"/>
              <a:t>- Correction </a:t>
            </a:r>
            <a:r>
              <a:rPr lang="fr-FR" dirty="0" err="1"/>
              <a:t>ortographique</a:t>
            </a:r>
            <a:r>
              <a:rPr lang="fr-FR" dirty="0"/>
              <a:t> du message, Traduction du message en anglais, appel à Luis, Sauvegarde du message dans une BDD </a:t>
            </a:r>
            <a:r>
              <a:rPr lang="fr-FR" dirty="0" err="1"/>
              <a:t>noSQL</a:t>
            </a:r>
            <a:r>
              <a:rPr lang="fr-FR" dirty="0"/>
              <a:t> à des fins historique, </a:t>
            </a:r>
            <a:r>
              <a:rPr lang="fr-FR" dirty="0" err="1"/>
              <a:t>diag</a:t>
            </a:r>
            <a:r>
              <a:rPr lang="fr-FR" dirty="0"/>
              <a:t> &amp; </a:t>
            </a:r>
            <a:r>
              <a:rPr lang="fr-FR" dirty="0" err="1"/>
              <a:t>appentissage</a:t>
            </a:r>
            <a:r>
              <a:rPr lang="fr-FR" dirty="0"/>
              <a:t>.</a:t>
            </a:r>
          </a:p>
          <a:p>
            <a:pPr marL="285750" indent="-285750">
              <a:buFontTx/>
              <a:buChar char="-"/>
            </a:pPr>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939277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Il </a:t>
            </a:r>
            <a:r>
              <a:rPr lang="en-IN" dirty="0" err="1"/>
              <a:t>faut</a:t>
            </a:r>
            <a:r>
              <a:rPr lang="en-IN" dirty="0"/>
              <a:t> </a:t>
            </a:r>
            <a:r>
              <a:rPr lang="en-IN" dirty="0" err="1"/>
              <a:t>maintenant</a:t>
            </a:r>
            <a:r>
              <a:rPr lang="en-IN" dirty="0"/>
              <a:t> </a:t>
            </a:r>
            <a:r>
              <a:rPr lang="en-IN" dirty="0" err="1"/>
              <a:t>pouvoir</a:t>
            </a:r>
            <a:r>
              <a:rPr lang="en-IN" dirty="0"/>
              <a:t> </a:t>
            </a:r>
            <a:r>
              <a:rPr lang="en-IN" dirty="0" err="1"/>
              <a:t>effectuer</a:t>
            </a:r>
            <a:r>
              <a:rPr lang="en-IN" dirty="0"/>
              <a:t> </a:t>
            </a:r>
            <a:r>
              <a:rPr lang="en-IN" dirty="0" err="1"/>
              <a:t>une</a:t>
            </a:r>
            <a:r>
              <a:rPr lang="en-IN" dirty="0"/>
              <a:t> conversation </a:t>
            </a:r>
            <a:r>
              <a:rPr lang="en-IN" dirty="0" err="1"/>
              <a:t>classique</a:t>
            </a:r>
            <a:r>
              <a:rPr lang="en-IN" dirty="0"/>
              <a:t> avec des </a:t>
            </a:r>
            <a:r>
              <a:rPr lang="en-IN" dirty="0" err="1"/>
              <a:t>échanges</a:t>
            </a:r>
            <a:r>
              <a:rPr lang="en-IN" dirty="0"/>
              <a:t> multiples, des </a:t>
            </a:r>
            <a:r>
              <a:rPr lang="en-IN" dirty="0" err="1"/>
              <a:t>allers</a:t>
            </a:r>
            <a:r>
              <a:rPr lang="en-IN" dirty="0"/>
              <a:t>/retours, etc ..</a:t>
            </a:r>
          </a:p>
          <a:p>
            <a:r>
              <a:rPr lang="en-IN" dirty="0"/>
              <a:t>Pour </a:t>
            </a:r>
            <a:r>
              <a:rPr lang="en-IN" dirty="0" err="1"/>
              <a:t>cela</a:t>
            </a:r>
            <a:r>
              <a:rPr lang="en-IN" dirty="0"/>
              <a:t>, </a:t>
            </a:r>
            <a:r>
              <a:rPr lang="en-IN" dirty="0" err="1"/>
              <a:t>il</a:t>
            </a:r>
            <a:r>
              <a:rPr lang="en-IN" dirty="0"/>
              <a:t> </a:t>
            </a:r>
            <a:r>
              <a:rPr lang="en-IN" dirty="0" err="1"/>
              <a:t>faut</a:t>
            </a:r>
            <a:r>
              <a:rPr lang="en-IN" dirty="0"/>
              <a:t> que </a:t>
            </a:r>
            <a:r>
              <a:rPr lang="en-IN" dirty="0" err="1"/>
              <a:t>notre</a:t>
            </a:r>
            <a:r>
              <a:rPr lang="en-IN" dirty="0"/>
              <a:t> bot </a:t>
            </a:r>
            <a:r>
              <a:rPr lang="en-IN" dirty="0" err="1"/>
              <a:t>stocke</a:t>
            </a:r>
            <a:r>
              <a:rPr lang="en-IN" dirty="0"/>
              <a:t> son </a:t>
            </a:r>
            <a:r>
              <a:rPr lang="en-IN" dirty="0" err="1"/>
              <a:t>état</a:t>
            </a:r>
            <a:r>
              <a:rPr lang="en-IN" dirty="0"/>
              <a:t> bot </a:t>
            </a:r>
            <a:r>
              <a:rPr lang="en-IN" dirty="0" err="1"/>
              <a:t>afin</a:t>
            </a:r>
            <a:r>
              <a:rPr lang="en-IN" dirty="0"/>
              <a:t> de savoir </a:t>
            </a:r>
            <a:r>
              <a:rPr lang="en-IN" dirty="0" err="1"/>
              <a:t>ou</a:t>
            </a:r>
            <a:r>
              <a:rPr lang="en-IN" dirty="0"/>
              <a:t> </a:t>
            </a:r>
            <a:r>
              <a:rPr lang="en-IN" dirty="0" err="1"/>
              <a:t>il</a:t>
            </a:r>
            <a:r>
              <a:rPr lang="en-IN" dirty="0"/>
              <a:t> </a:t>
            </a:r>
            <a:r>
              <a:rPr lang="en-IN" dirty="0" err="1"/>
              <a:t>en</a:t>
            </a:r>
            <a:r>
              <a:rPr lang="en-IN" dirty="0"/>
              <a:t> </a:t>
            </a:r>
            <a:r>
              <a:rPr lang="en-IN" dirty="0" err="1"/>
              <a:t>est</a:t>
            </a:r>
            <a:r>
              <a:rPr lang="en-IN" dirty="0"/>
              <a:t> avec </a:t>
            </a:r>
            <a:r>
              <a:rPr lang="en-IN" dirty="0" err="1"/>
              <a:t>cette</a:t>
            </a:r>
            <a:r>
              <a:rPr lang="en-IN" dirty="0"/>
              <a:t> conversation à </a:t>
            </a:r>
            <a:r>
              <a:rPr lang="en-IN" dirty="0" err="1"/>
              <a:t>chaque</a:t>
            </a:r>
            <a:r>
              <a:rPr lang="en-IN" dirty="0"/>
              <a:t> </a:t>
            </a:r>
            <a:r>
              <a:rPr lang="en-IN" dirty="0" err="1"/>
              <a:t>fois</a:t>
            </a:r>
            <a:r>
              <a:rPr lang="en-IN" dirty="0"/>
              <a:t> </a:t>
            </a:r>
            <a:r>
              <a:rPr lang="en-IN" dirty="0" err="1"/>
              <a:t>qu’il</a:t>
            </a:r>
            <a:r>
              <a:rPr lang="en-IN" dirty="0"/>
              <a:t> </a:t>
            </a:r>
            <a:r>
              <a:rPr lang="en-IN" dirty="0" err="1"/>
              <a:t>est</a:t>
            </a:r>
            <a:r>
              <a:rPr lang="en-IN" dirty="0"/>
              <a:t> </a:t>
            </a:r>
            <a:r>
              <a:rPr lang="en-IN" dirty="0" err="1"/>
              <a:t>appelé</a:t>
            </a:r>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bot est principalement sans état. C’est-à-dire qu’une autre instance de votre bot pourrait répondre à n’importe quel tour de conversation.</a:t>
            </a:r>
          </a:p>
          <a:p>
            <a:r>
              <a:rPr lang="fr-FR" dirty="0"/>
              <a:t>Mais maintenir un état va permettre à votre bot d’avoir des conversations plus pertinentes en se souvenant des informations précédentes.</a:t>
            </a:r>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2800318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sdk</a:t>
            </a:r>
            <a:r>
              <a:rPr lang="fr-FR" dirty="0"/>
              <a:t> propose trois implémentations pour stocker l’état de votre bot : in memory, azure blob </a:t>
            </a:r>
            <a:r>
              <a:rPr lang="fr-FR" dirty="0" err="1"/>
              <a:t>storage</a:t>
            </a:r>
            <a:r>
              <a:rPr lang="fr-FR" dirty="0"/>
              <a:t>, et cosmos DB. </a:t>
            </a:r>
          </a:p>
          <a:p>
            <a:r>
              <a:rPr lang="fr-FR" dirty="0"/>
              <a:t>Vous pouvez implémenter votre propre provider si vous voulez sauvegarder votre état dans un autre système.</a:t>
            </a:r>
          </a:p>
          <a:p>
            <a:endParaRPr lang="fr-FR" dirty="0"/>
          </a:p>
          <a:p>
            <a:r>
              <a:rPr lang="fr-FR" dirty="0"/>
              <a:t>Sauvegarder l’état de votre bot va vous permettre :</a:t>
            </a:r>
          </a:p>
          <a:p>
            <a:pPr marL="285750" indent="-285750">
              <a:buFontTx/>
              <a:buChar char="-"/>
            </a:pPr>
            <a:r>
              <a:rPr lang="fr-FR" dirty="0"/>
              <a:t>De stocker l’état de votre conversation</a:t>
            </a:r>
          </a:p>
          <a:p>
            <a:pPr marL="285750" indent="-285750">
              <a:buFontTx/>
              <a:buChar char="-"/>
            </a:pPr>
            <a:r>
              <a:rPr lang="fr-FR" dirty="0"/>
              <a:t>De stocker l’état de vos </a:t>
            </a:r>
            <a:r>
              <a:rPr lang="fr-FR" dirty="0" err="1"/>
              <a:t>dialogs</a:t>
            </a:r>
            <a:r>
              <a:rPr lang="fr-FR" dirty="0"/>
              <a:t> (on verra plus tard ce qu’est un </a:t>
            </a:r>
            <a:r>
              <a:rPr lang="fr-FR" dirty="0" err="1"/>
              <a:t>dialog</a:t>
            </a:r>
            <a:r>
              <a:rPr lang="fr-FR" dirty="0"/>
              <a:t>)</a:t>
            </a:r>
          </a:p>
          <a:p>
            <a:pPr marL="285750" indent="-285750">
              <a:buFontTx/>
              <a:buChar char="-"/>
            </a:pPr>
            <a:r>
              <a:rPr lang="fr-FR" dirty="0"/>
              <a:t>De stocker l’état fonctionnel de votre bot, ce que l’utilisateur a rentrer comme informations pour une conversation donnée </a:t>
            </a:r>
            <a:r>
              <a:rPr lang="fr-FR" dirty="0" err="1"/>
              <a:t>etc</a:t>
            </a:r>
            <a:r>
              <a:rPr lang="fr-FR" dirty="0"/>
              <a:t>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3794389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L’état de votre bot possède un cache qui permet de récupérer, et d’effectuer des changements plus rapidement.</a:t>
            </a:r>
          </a:p>
          <a:p>
            <a:pPr marL="0" indent="0">
              <a:buFontTx/>
              <a:buNone/>
            </a:pPr>
            <a:r>
              <a:rPr lang="fr-FR" dirty="0"/>
              <a:t>Par contre à la fin de tour de conversation, cet état n’est pas persisté automatiquement dans votre </a:t>
            </a:r>
            <a:r>
              <a:rPr lang="fr-FR" dirty="0" err="1"/>
              <a:t>storage</a:t>
            </a:r>
            <a:r>
              <a:rPr lang="fr-FR" dirty="0"/>
              <a:t>, vous devez appeler la méthode </a:t>
            </a:r>
            <a:r>
              <a:rPr lang="fr-FR" dirty="0" err="1"/>
              <a:t>SaveChanges</a:t>
            </a:r>
            <a:r>
              <a:rPr lang="fr-FR" dirty="0"/>
              <a:t> de votre store afin de persister votre état.</a:t>
            </a:r>
          </a:p>
          <a:p>
            <a:pPr marL="0" indent="0">
              <a:buFontTx/>
              <a:buNone/>
            </a:pPr>
            <a:r>
              <a:rPr lang="fr-FR" dirty="0"/>
              <a:t>Heureusement, le SDK propose un middleware qui effectue cette sauvegarde en automatique pour vous.</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83917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Une </a:t>
            </a:r>
            <a:r>
              <a:rPr lang="en-IN" dirty="0" err="1"/>
              <a:t>fois</a:t>
            </a:r>
            <a:r>
              <a:rPr lang="en-IN" dirty="0"/>
              <a:t> </a:t>
            </a:r>
            <a:r>
              <a:rPr lang="en-IN" dirty="0" err="1"/>
              <a:t>qu’on</a:t>
            </a:r>
            <a:r>
              <a:rPr lang="en-IN" dirty="0"/>
              <a:t> a </a:t>
            </a:r>
            <a:r>
              <a:rPr lang="en-IN" dirty="0" err="1"/>
              <a:t>notre</a:t>
            </a:r>
            <a:r>
              <a:rPr lang="en-IN" dirty="0"/>
              <a:t> bot mise </a:t>
            </a:r>
            <a:r>
              <a:rPr lang="en-IN" dirty="0" err="1"/>
              <a:t>en</a:t>
            </a:r>
            <a:r>
              <a:rPr lang="en-IN" dirty="0"/>
              <a:t> place prêt à </a:t>
            </a:r>
            <a:r>
              <a:rPr lang="en-IN" dirty="0" err="1"/>
              <a:t>écouter</a:t>
            </a:r>
            <a:r>
              <a:rPr lang="en-IN" dirty="0"/>
              <a:t> et </a:t>
            </a:r>
            <a:r>
              <a:rPr lang="en-IN" dirty="0" err="1"/>
              <a:t>répondre</a:t>
            </a:r>
            <a:r>
              <a:rPr lang="en-IN" dirty="0"/>
              <a:t> des message, que </a:t>
            </a:r>
            <a:r>
              <a:rPr lang="en-IN" dirty="0" err="1"/>
              <a:t>votre</a:t>
            </a:r>
            <a:r>
              <a:rPr lang="en-IN" dirty="0"/>
              <a:t> bot </a:t>
            </a:r>
            <a:r>
              <a:rPr lang="en-IN" dirty="0" err="1"/>
              <a:t>permet</a:t>
            </a:r>
            <a:r>
              <a:rPr lang="en-IN" dirty="0"/>
              <a:t> de </a:t>
            </a:r>
            <a:r>
              <a:rPr lang="en-IN" dirty="0" err="1"/>
              <a:t>gérer</a:t>
            </a:r>
            <a:r>
              <a:rPr lang="en-IN" dirty="0"/>
              <a:t> un </a:t>
            </a:r>
            <a:r>
              <a:rPr lang="en-IN" dirty="0" err="1"/>
              <a:t>état</a:t>
            </a:r>
            <a:r>
              <a:rPr lang="en-IN" dirty="0"/>
              <a:t>. </a:t>
            </a:r>
          </a:p>
          <a:p>
            <a:r>
              <a:rPr lang="en-IN" dirty="0"/>
              <a:t>Il </a:t>
            </a:r>
            <a:r>
              <a:rPr lang="en-IN" dirty="0" err="1"/>
              <a:t>va</a:t>
            </a:r>
            <a:r>
              <a:rPr lang="en-IN" dirty="0"/>
              <a:t> </a:t>
            </a:r>
            <a:r>
              <a:rPr lang="en-IN" dirty="0" err="1"/>
              <a:t>falloir</a:t>
            </a:r>
            <a:r>
              <a:rPr lang="en-IN" dirty="0"/>
              <a:t> developer un workflow </a:t>
            </a:r>
            <a:r>
              <a:rPr lang="en-IN" dirty="0" err="1"/>
              <a:t>en</a:t>
            </a:r>
            <a:r>
              <a:rPr lang="en-IN" dirty="0"/>
              <a:t> function des </a:t>
            </a:r>
            <a:r>
              <a:rPr lang="en-IN" dirty="0" err="1"/>
              <a:t>différents</a:t>
            </a:r>
            <a:r>
              <a:rPr lang="en-IN" dirty="0"/>
              <a:t> dialogues (</a:t>
            </a:r>
            <a:r>
              <a:rPr lang="en-IN" dirty="0" err="1"/>
              <a:t>une</a:t>
            </a:r>
            <a:r>
              <a:rPr lang="en-IN" dirty="0"/>
              <a:t> suite </a:t>
            </a:r>
            <a:r>
              <a:rPr lang="en-IN" dirty="0" err="1"/>
              <a:t>d’action</a:t>
            </a:r>
            <a:r>
              <a:rPr lang="en-IN" dirty="0"/>
              <a:t> à realiser à la suite). </a:t>
            </a:r>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conversation avec un bot est essentiellement procédurale. Par exemple, on va proposer à l’utilisateur de créer un nouveau ticket, et après de rechercher des tickets similaires s’il en a besoin. </a:t>
            </a:r>
          </a:p>
          <a:p>
            <a:r>
              <a:rPr lang="fr-FR" dirty="0"/>
              <a:t>Le kit SDK Bot Framework propose plusieurs bibliothèques pour demander une entrée à un utilisateur, de définir des séquences question/réponse a exécuter de manières séquentielles …</a:t>
            </a:r>
          </a:p>
          <a:p>
            <a:r>
              <a:rPr lang="fr-FR" dirty="0"/>
              <a:t>Vous pouvez aussi développer vos propres entrées.</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2837202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développent d’un bot il faut aussi penser aux </a:t>
            </a:r>
            <a:r>
              <a:rPr lang="fr-FR" dirty="0" err="1"/>
              <a:t>interuptions</a:t>
            </a:r>
            <a:r>
              <a:rPr lang="fr-FR" dirty="0"/>
              <a:t> :</a:t>
            </a:r>
          </a:p>
          <a:p>
            <a:r>
              <a:rPr lang="fr-FR" dirty="0"/>
              <a:t>Il se peut que votre bot soit basé sur une approche procédurale, mais que l’utilisateur décide de faire quelque chose de complètement différent ou de poser une question qui n’est pas liée au sujet actuel. Différentes solutions existes pour gérer ces cas là, aucune n’est meilleur, tout dépend de ce que vous voulez faire.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3037253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 bot n’est pas une application comme les autres, car c’est assez dur de construire un workflow compliqué dans lequel l’utilisateur ne vas pas se perdre. Avec un navigateur, on a les boutons Suivant / Retour, dans une application classique bien développé un CTRL+Z et on revient à l’état précédent. </a:t>
            </a:r>
          </a:p>
          <a:p>
            <a:r>
              <a:rPr lang="fr-FR" dirty="0"/>
              <a:t>C’est assez compliqué de faire la même chose avec un bot. Il y a donc des pièges à éviter. </a:t>
            </a:r>
          </a:p>
          <a:p>
            <a:r>
              <a:rPr lang="fr-FR" dirty="0"/>
              <a:t>On va voir 4 types de bots qui ne remplisse pas la fonction souhaitée.</a:t>
            </a:r>
          </a:p>
          <a:p>
            <a:endParaRPr lang="fr-FR" dirty="0"/>
          </a:p>
          <a:p>
            <a:r>
              <a:rPr lang="fr-FR" dirty="0"/>
              <a:t>Le bot </a:t>
            </a:r>
            <a:r>
              <a:rPr lang="fr-FR" dirty="0" err="1"/>
              <a:t>tétue</a:t>
            </a:r>
            <a:r>
              <a:rPr lang="fr-FR" dirty="0"/>
              <a:t> : </a:t>
            </a:r>
          </a:p>
          <a:p>
            <a:pPr marL="285750" indent="-285750">
              <a:buFontTx/>
              <a:buChar char="-"/>
            </a:pPr>
            <a:r>
              <a:rPr lang="fr-FR" dirty="0"/>
              <a:t>Le bot qui ne comprend pas que l’utilisateur veut sortir du dialogue courant, et qui repose indéfiniment la même question.</a:t>
            </a:r>
          </a:p>
          <a:p>
            <a:pPr marL="0" indent="0">
              <a:buFontTx/>
              <a:buNone/>
            </a:pPr>
            <a:r>
              <a:rPr lang="fr-FR" dirty="0"/>
              <a:t>A faire : concevoir le bot de façon à prendre en compte le fait que l’utilisateur peut à tout moment tenter de modifier le cours de la conversation</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t>
            </a:r>
            <a:r>
              <a:rPr lang="en-IN" dirty="0" err="1"/>
              <a:t>Présentation</a:t>
            </a:r>
            <a:r>
              <a:rPr lang="en-IN" dirty="0"/>
              <a:t> du framework v4 (V3 beaucoup de breaking change, pas </a:t>
            </a:r>
            <a:r>
              <a:rPr lang="en-IN" dirty="0" err="1"/>
              <a:t>.net</a:t>
            </a:r>
            <a:r>
              <a:rPr lang="en-IN" dirty="0"/>
              <a:t> standard)</a:t>
            </a:r>
          </a:p>
          <a:p>
            <a:r>
              <a:rPr lang="en-IN" dirty="0"/>
              <a:t>2 </a:t>
            </a:r>
            <a:r>
              <a:rPr lang="en-IN" dirty="0" err="1"/>
              <a:t>Gérer</a:t>
            </a:r>
            <a:r>
              <a:rPr lang="en-IN" dirty="0"/>
              <a:t> </a:t>
            </a:r>
            <a:r>
              <a:rPr lang="en-IN" dirty="0" err="1"/>
              <a:t>l’état</a:t>
            </a:r>
            <a:r>
              <a:rPr lang="en-IN" dirty="0"/>
              <a:t> d’un bot</a:t>
            </a:r>
          </a:p>
          <a:p>
            <a:r>
              <a:rPr lang="en-IN" dirty="0"/>
              <a:t>3 Conception d’un bot sur le workflow, la navigation et </a:t>
            </a:r>
            <a:r>
              <a:rPr lang="en-IN" dirty="0" err="1"/>
              <a:t>quelques</a:t>
            </a:r>
            <a:r>
              <a:rPr lang="en-IN" dirty="0"/>
              <a:t> skills UX</a:t>
            </a:r>
          </a:p>
          <a:p>
            <a:r>
              <a:rPr lang="en-IN" dirty="0"/>
              <a:t>4 </a:t>
            </a:r>
            <a:r>
              <a:rPr lang="en-IN" dirty="0" err="1"/>
              <a:t>Quelques</a:t>
            </a:r>
            <a:r>
              <a:rPr lang="en-IN" dirty="0"/>
              <a:t> </a:t>
            </a:r>
            <a:r>
              <a:rPr lang="en-IN" dirty="0" err="1"/>
              <a:t>cognitives</a:t>
            </a:r>
            <a:r>
              <a:rPr lang="en-IN" dirty="0"/>
              <a:t> services que </a:t>
            </a:r>
            <a:r>
              <a:rPr lang="en-IN" dirty="0" err="1"/>
              <a:t>j’ai</a:t>
            </a:r>
            <a:r>
              <a:rPr lang="en-IN" dirty="0"/>
              <a:t> </a:t>
            </a:r>
            <a:r>
              <a:rPr lang="en-IN" dirty="0" err="1"/>
              <a:t>pu</a:t>
            </a:r>
            <a:r>
              <a:rPr lang="en-IN" dirty="0"/>
              <a:t> utiliser pour </a:t>
            </a:r>
            <a:r>
              <a:rPr lang="en-IN" dirty="0" err="1"/>
              <a:t>ce</a:t>
            </a:r>
            <a:r>
              <a:rPr lang="en-IN" dirty="0"/>
              <a:t> </a:t>
            </a:r>
            <a:r>
              <a:rPr lang="en-IN" dirty="0" err="1"/>
              <a:t>projet</a:t>
            </a:r>
            <a:r>
              <a:rPr lang="en-IN" dirty="0"/>
              <a:t>.</a:t>
            </a:r>
          </a:p>
          <a:p>
            <a:r>
              <a:rPr lang="en-IN" dirty="0"/>
              <a:t>A la fin, petite demo.</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2741657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Là nous sommes sur un bot qui prend tout pour argent comptant. </a:t>
            </a:r>
          </a:p>
          <a:p>
            <a:r>
              <a:rPr lang="fr-FR" dirty="0"/>
              <a:t>Qu’importe l’information rentrée par l’utilisateur, il ne fait aucune vérification. </a:t>
            </a:r>
          </a:p>
          <a:p>
            <a:r>
              <a:rPr lang="fr-FR" dirty="0"/>
              <a:t>Dans ce cas là, il peut être judicieux de développer un middleware en amont, qui va checker si des mots comme cancel, help, </a:t>
            </a:r>
            <a:r>
              <a:rPr lang="fr-FR" dirty="0" err="1"/>
              <a:t>etc</a:t>
            </a:r>
            <a:r>
              <a:rPr lang="fr-FR" dirty="0"/>
              <a:t> .. sont présent afin d’annuler le </a:t>
            </a:r>
            <a:r>
              <a:rPr lang="fr-FR" dirty="0" err="1"/>
              <a:t>dialog</a:t>
            </a:r>
            <a:r>
              <a:rPr lang="fr-FR" dirty="0"/>
              <a:t> courant et d’afficher une FAQ, une page d’aide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 on a un bot qui prend en compte la première réponse, mais qui va par exemple dans ce cas devoir interroger un système tiers pour répondre à la demande utilisateur.</a:t>
            </a:r>
          </a:p>
          <a:p>
            <a:r>
              <a:rPr lang="fr-FR" dirty="0"/>
              <a:t>Cela peu prendre un certains temps, et l’utilisateur peut perdre patience.</a:t>
            </a:r>
          </a:p>
          <a:p>
            <a:r>
              <a:rPr lang="fr-FR" dirty="0"/>
              <a:t>Quand on a un traitement qui peut prendre du temps, il est préférable d’informer l’utilisateur qu’il a compris sa requête et qu’il va lui répondre bientôt.</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Et pour finir le bot qui n’oublie jamais, il faut toujours contextualiser l’état de votre bot à votre conversation.</a:t>
            </a:r>
          </a:p>
          <a:p>
            <a:r>
              <a:rPr lang="fr-FR" dirty="0"/>
              <a:t>Là on s’aperçoit que le bot prendre en compte une vieille information d’une autre conversation pour effectuer sa </a:t>
            </a:r>
            <a:r>
              <a:rPr lang="fr-FR" dirty="0" err="1"/>
              <a:t>request</a:t>
            </a:r>
            <a:r>
              <a:rPr lang="fr-FR" dirty="0"/>
              <a:t>.</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plus que d’échanger du texte, il peut être utile d’utiliser des contrôles enrichis. Ici vous avez quelques </a:t>
            </a:r>
            <a:r>
              <a:rPr lang="fr-FR" dirty="0" err="1"/>
              <a:t>examples</a:t>
            </a:r>
            <a:r>
              <a:rPr lang="fr-FR" dirty="0"/>
              <a:t> de </a:t>
            </a:r>
            <a:r>
              <a:rPr lang="fr-FR" dirty="0" err="1"/>
              <a:t>card</a:t>
            </a:r>
            <a:r>
              <a:rPr lang="fr-FR" dirty="0"/>
              <a:t> qui sont disponible pour dans le SDK.</a:t>
            </a:r>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1240059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Transition </a:t>
            </a:r>
            <a:r>
              <a:rPr lang="en-IN" dirty="0" err="1"/>
              <a:t>parfaite</a:t>
            </a:r>
            <a:r>
              <a:rPr lang="en-IN" dirty="0"/>
              <a:t>, car les </a:t>
            </a:r>
            <a:r>
              <a:rPr lang="en-IN" dirty="0" err="1"/>
              <a:t>Cognitivies</a:t>
            </a:r>
            <a:r>
              <a:rPr lang="en-IN" dirty="0"/>
              <a:t> Services </a:t>
            </a:r>
            <a:r>
              <a:rPr lang="en-IN" dirty="0" err="1"/>
              <a:t>vont</a:t>
            </a:r>
            <a:r>
              <a:rPr lang="en-IN" dirty="0"/>
              <a:t> </a:t>
            </a:r>
            <a:r>
              <a:rPr lang="en-IN" dirty="0" err="1"/>
              <a:t>permettre</a:t>
            </a:r>
            <a:r>
              <a:rPr lang="en-IN" dirty="0"/>
              <a:t> </a:t>
            </a:r>
            <a:r>
              <a:rPr lang="en-IN" dirty="0" err="1"/>
              <a:t>une</a:t>
            </a:r>
            <a:r>
              <a:rPr lang="en-IN" dirty="0"/>
              <a:t> </a:t>
            </a:r>
            <a:r>
              <a:rPr lang="en-IN" dirty="0" err="1"/>
              <a:t>meilleure</a:t>
            </a:r>
            <a:r>
              <a:rPr lang="en-IN" dirty="0"/>
              <a:t> experience </a:t>
            </a:r>
            <a:r>
              <a:rPr lang="en-IN" dirty="0" err="1"/>
              <a:t>utilisateur</a:t>
            </a:r>
            <a:r>
              <a:rPr lang="en-IN" dirty="0"/>
              <a:t> à </a:t>
            </a:r>
            <a:r>
              <a:rPr lang="en-IN" dirty="0" err="1"/>
              <a:t>votre</a:t>
            </a:r>
            <a:r>
              <a:rPr lang="en-IN" dirty="0"/>
              <a:t> Bot.</a:t>
            </a:r>
          </a:p>
          <a:p>
            <a:r>
              <a:rPr lang="en-IN" dirty="0" err="1"/>
              <a:t>Ils</a:t>
            </a:r>
            <a:r>
              <a:rPr lang="en-IN" dirty="0"/>
              <a:t> </a:t>
            </a:r>
            <a:r>
              <a:rPr lang="en-IN" dirty="0" err="1"/>
              <a:t>vont</a:t>
            </a:r>
            <a:r>
              <a:rPr lang="en-IN" dirty="0"/>
              <a:t> </a:t>
            </a:r>
            <a:r>
              <a:rPr lang="en-IN" dirty="0" err="1"/>
              <a:t>pouvoir</a:t>
            </a:r>
            <a:r>
              <a:rPr lang="en-IN" dirty="0"/>
              <a:t> </a:t>
            </a:r>
            <a:r>
              <a:rPr lang="en-IN" dirty="0" err="1"/>
              <a:t>corriger</a:t>
            </a:r>
            <a:r>
              <a:rPr lang="en-IN" dirty="0"/>
              <a:t> </a:t>
            </a:r>
            <a:r>
              <a:rPr lang="en-IN" dirty="0" err="1"/>
              <a:t>vos</a:t>
            </a:r>
            <a:r>
              <a:rPr lang="en-IN" dirty="0"/>
              <a:t> entrées </a:t>
            </a:r>
            <a:r>
              <a:rPr lang="en-IN" dirty="0" err="1"/>
              <a:t>texte</a:t>
            </a:r>
            <a:r>
              <a:rPr lang="en-IN" dirty="0"/>
              <a:t>, </a:t>
            </a:r>
            <a:r>
              <a:rPr lang="en-IN" dirty="0" err="1"/>
              <a:t>traduire</a:t>
            </a:r>
            <a:r>
              <a:rPr lang="en-IN" dirty="0"/>
              <a:t> un </a:t>
            </a:r>
            <a:r>
              <a:rPr lang="en-IN" dirty="0" err="1"/>
              <a:t>texte</a:t>
            </a:r>
            <a:r>
              <a:rPr lang="en-IN" dirty="0"/>
              <a:t>, </a:t>
            </a:r>
            <a:r>
              <a:rPr lang="en-IN" dirty="0" err="1"/>
              <a:t>détecter</a:t>
            </a:r>
            <a:r>
              <a:rPr lang="en-IN" dirty="0"/>
              <a:t> </a:t>
            </a:r>
            <a:r>
              <a:rPr lang="en-IN" dirty="0" err="1"/>
              <a:t>une</a:t>
            </a:r>
            <a:r>
              <a:rPr lang="en-IN" dirty="0"/>
              <a:t> intention dans </a:t>
            </a:r>
            <a:r>
              <a:rPr lang="en-IN" dirty="0" err="1"/>
              <a:t>une</a:t>
            </a:r>
            <a:r>
              <a:rPr lang="en-IN" dirty="0"/>
              <a:t> phrase, analyser </a:t>
            </a:r>
            <a:r>
              <a:rPr lang="en-IN" dirty="0" err="1"/>
              <a:t>une</a:t>
            </a:r>
            <a:r>
              <a:rPr lang="en-IN" dirty="0"/>
              <a:t> photo pour </a:t>
            </a:r>
            <a:r>
              <a:rPr lang="en-IN" dirty="0" err="1"/>
              <a:t>en</a:t>
            </a:r>
            <a:r>
              <a:rPr lang="en-IN" dirty="0"/>
              <a:t> determiner les </a:t>
            </a:r>
            <a:r>
              <a:rPr lang="en-IN" dirty="0" err="1"/>
              <a:t>objets</a:t>
            </a:r>
            <a:r>
              <a:rPr lang="en-IN" dirty="0"/>
              <a:t> </a:t>
            </a:r>
            <a:r>
              <a:rPr lang="en-IN" dirty="0" err="1"/>
              <a:t>principaux</a:t>
            </a:r>
            <a:r>
              <a:rPr lang="en-IN" dirty="0"/>
              <a:t>, le sentiment d’un visage etc …</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LUIS (</a:t>
            </a:r>
            <a:r>
              <a:rPr lang="fr-FR" dirty="0" err="1"/>
              <a:t>Language</a:t>
            </a:r>
            <a:r>
              <a:rPr lang="fr-FR" dirty="0"/>
              <a:t> </a:t>
            </a:r>
            <a:r>
              <a:rPr lang="fr-FR" dirty="0" err="1"/>
              <a:t>Understanding</a:t>
            </a:r>
            <a:r>
              <a:rPr lang="fr-FR" dirty="0"/>
              <a:t>) permet de déterminer le sens général et d’en extraire des informations détaillées pertinentes à partir d’un modèle que vous aurez préalablement entrainé.</a:t>
            </a:r>
          </a:p>
          <a:p>
            <a:r>
              <a:rPr lang="fr-FR" dirty="0"/>
              <a:t>« Je veux une pizza pepperoni » va permettre de détecter l’intention « commander pizza » et l’entité pepperoni.</a:t>
            </a:r>
          </a:p>
          <a:p>
            <a:r>
              <a:rPr lang="fr-FR" dirty="0"/>
              <a:t>-Attention : </a:t>
            </a:r>
            <a:r>
              <a:rPr lang="fr-FR" dirty="0" err="1"/>
              <a:t>Only</a:t>
            </a:r>
            <a:r>
              <a:rPr lang="fr-FR" dirty="0"/>
              <a:t> one langage, or multi modèles mais vraiment plus compliqué à gérer.</a:t>
            </a:r>
          </a:p>
          <a:p>
            <a:pPr marL="571500" indent="-571500">
              <a:buFontTx/>
              <a:buChar char="-"/>
            </a:pP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812718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fr-FR" dirty="0" err="1"/>
              <a:t>Spell</a:t>
            </a:r>
            <a:r>
              <a:rPr lang="fr-FR" dirty="0"/>
              <a:t> est un service de correction </a:t>
            </a:r>
            <a:r>
              <a:rPr lang="fr-FR" dirty="0" err="1"/>
              <a:t>ortographique</a:t>
            </a:r>
            <a:r>
              <a:rPr lang="fr-FR" dirty="0"/>
              <a:t>.  Il vous propose en retour des suggestions de correction pour les mots incriminés.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17073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L’API Microsoft Translator est un service de traduction.</a:t>
            </a:r>
          </a:p>
          <a:p>
            <a:pPr marL="0" indent="0">
              <a:buFontTx/>
              <a:buNone/>
            </a:pPr>
            <a:r>
              <a:rPr lang="fr-FR" dirty="0"/>
              <a:t>Il permet de détecter la langue source.</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1464453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résumer, dans cet </a:t>
            </a:r>
            <a:r>
              <a:rPr lang="fr-FR" dirty="0" err="1"/>
              <a:t>éco-système</a:t>
            </a:r>
            <a:r>
              <a:rPr lang="fr-FR" dirty="0"/>
              <a:t> vous avez :</a:t>
            </a:r>
          </a:p>
          <a:p>
            <a:pPr marL="285750" indent="-285750">
              <a:buFontTx/>
              <a:buChar char="-"/>
            </a:pPr>
            <a:r>
              <a:rPr lang="fr-FR" dirty="0"/>
              <a:t>Un Azure Bot Service qui va vous permettre de router les messages d’un </a:t>
            </a:r>
            <a:r>
              <a:rPr lang="fr-FR" dirty="0" err="1"/>
              <a:t>channel</a:t>
            </a:r>
            <a:r>
              <a:rPr lang="fr-FR" dirty="0"/>
              <a:t> à votre bot, qui va stocker les conversations pour vous, et sécuriser à minima votre Bot via échange de </a:t>
            </a:r>
            <a:r>
              <a:rPr lang="fr-FR" dirty="0" err="1"/>
              <a:t>token</a:t>
            </a:r>
            <a:r>
              <a:rPr lang="fr-FR" dirty="0"/>
              <a:t> en production.</a:t>
            </a:r>
          </a:p>
          <a:p>
            <a:pPr marL="285750" indent="-285750">
              <a:buFontTx/>
              <a:buChar char="-"/>
            </a:pPr>
            <a:r>
              <a:rPr lang="fr-FR" dirty="0"/>
              <a:t>Une Web API qui est le point d’entrée de votre bot. Elle </a:t>
            </a:r>
            <a:r>
              <a:rPr lang="fr-FR" dirty="0" err="1"/>
              <a:t>recoit</a:t>
            </a:r>
            <a:r>
              <a:rPr lang="fr-FR" dirty="0"/>
              <a:t> des </a:t>
            </a:r>
            <a:r>
              <a:rPr lang="fr-FR" dirty="0" err="1"/>
              <a:t>activity</a:t>
            </a:r>
            <a:r>
              <a:rPr lang="fr-FR" dirty="0"/>
              <a:t>, traite celles-ci afin de répondre correctement par une autre </a:t>
            </a:r>
            <a:r>
              <a:rPr lang="fr-FR" dirty="0" err="1"/>
              <a:t>activity</a:t>
            </a:r>
            <a:endParaRPr lang="fr-FR" dirty="0"/>
          </a:p>
          <a:p>
            <a:pPr marL="285750" indent="-285750">
              <a:buFontTx/>
              <a:buChar char="-"/>
            </a:pPr>
            <a:r>
              <a:rPr lang="fr-FR" dirty="0"/>
              <a:t>Le principe de middleware est assez important pour gérer les interruptions quelles soit utilisateur ou de votre bot. </a:t>
            </a:r>
          </a:p>
          <a:p>
            <a:pPr marL="285750" indent="-285750">
              <a:buFontTx/>
              <a:buChar char="-"/>
            </a:pPr>
            <a:r>
              <a:rPr lang="fr-FR" dirty="0"/>
              <a:t>Et les cognitives servies et systèmes tiers qui vont vous permettre d’enrichir l’expérience utilisateur.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620490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 Bot Framework </a:t>
            </a:r>
            <a:r>
              <a:rPr lang="en-IN" dirty="0" err="1"/>
              <a:t>est</a:t>
            </a:r>
            <a:r>
              <a:rPr lang="en-IN" dirty="0"/>
              <a:t> un SDK </a:t>
            </a:r>
            <a:r>
              <a:rPr lang="en-IN" dirty="0" err="1"/>
              <a:t>proposé</a:t>
            </a:r>
            <a:r>
              <a:rPr lang="en-IN" dirty="0"/>
              <a:t> par Microsoft qui </a:t>
            </a:r>
            <a:r>
              <a:rPr lang="en-IN" dirty="0" err="1"/>
              <a:t>va</a:t>
            </a:r>
            <a:r>
              <a:rPr lang="en-IN" dirty="0"/>
              <a:t> </a:t>
            </a:r>
            <a:r>
              <a:rPr lang="en-IN" dirty="0" err="1"/>
              <a:t>vous</a:t>
            </a:r>
            <a:r>
              <a:rPr lang="en-IN" dirty="0"/>
              <a:t> </a:t>
            </a:r>
            <a:r>
              <a:rPr lang="en-IN" dirty="0" err="1"/>
              <a:t>permettre</a:t>
            </a:r>
            <a:r>
              <a:rPr lang="en-IN" dirty="0"/>
              <a:t> de </a:t>
            </a:r>
            <a:r>
              <a:rPr lang="en-IN" dirty="0" err="1"/>
              <a:t>créer</a:t>
            </a:r>
            <a:r>
              <a:rPr lang="en-IN" dirty="0"/>
              <a:t> </a:t>
            </a:r>
            <a:r>
              <a:rPr lang="en-IN" dirty="0" err="1"/>
              <a:t>une</a:t>
            </a:r>
            <a:r>
              <a:rPr lang="en-IN" dirty="0"/>
              <a:t> application conversational complete.</a:t>
            </a:r>
          </a:p>
          <a:p>
            <a:r>
              <a:rPr lang="en-IN" dirty="0"/>
              <a:t>Le point </a:t>
            </a:r>
            <a:r>
              <a:rPr lang="en-IN" dirty="0" err="1"/>
              <a:t>d’entrée</a:t>
            </a:r>
            <a:r>
              <a:rPr lang="en-IN" dirty="0"/>
              <a:t> de </a:t>
            </a:r>
            <a:r>
              <a:rPr lang="en-IN" dirty="0" err="1"/>
              <a:t>votre</a:t>
            </a:r>
            <a:r>
              <a:rPr lang="en-IN" dirty="0"/>
              <a:t> application </a:t>
            </a:r>
            <a:r>
              <a:rPr lang="en-IN" dirty="0" err="1"/>
              <a:t>n’est</a:t>
            </a:r>
            <a:r>
              <a:rPr lang="en-IN" dirty="0"/>
              <a:t> </a:t>
            </a:r>
            <a:r>
              <a:rPr lang="en-IN" dirty="0" err="1"/>
              <a:t>ni</a:t>
            </a:r>
            <a:r>
              <a:rPr lang="en-IN" dirty="0"/>
              <a:t> plus </a:t>
            </a:r>
            <a:r>
              <a:rPr lang="en-IN" dirty="0" err="1"/>
              <a:t>ni</a:t>
            </a:r>
            <a:r>
              <a:rPr lang="en-IN" dirty="0"/>
              <a:t> </a:t>
            </a:r>
            <a:r>
              <a:rPr lang="en-IN" dirty="0" err="1"/>
              <a:t>moins</a:t>
            </a:r>
            <a:r>
              <a:rPr lang="en-IN" dirty="0"/>
              <a:t> </a:t>
            </a:r>
            <a:r>
              <a:rPr lang="en-IN" dirty="0" err="1"/>
              <a:t>qu’une</a:t>
            </a:r>
            <a:r>
              <a:rPr lang="en-IN" dirty="0"/>
              <a:t> simple API Rest.</a:t>
            </a:r>
          </a:p>
          <a:p>
            <a:r>
              <a:rPr lang="en-IN" dirty="0" err="1"/>
              <a:t>Ensuite</a:t>
            </a:r>
            <a:r>
              <a:rPr lang="en-IN" dirty="0"/>
              <a:t> </a:t>
            </a:r>
            <a:r>
              <a:rPr lang="en-IN" dirty="0" err="1"/>
              <a:t>c’est</a:t>
            </a:r>
            <a:r>
              <a:rPr lang="en-IN" dirty="0"/>
              <a:t> à </a:t>
            </a:r>
            <a:r>
              <a:rPr lang="en-IN" dirty="0" err="1"/>
              <a:t>vous</a:t>
            </a:r>
            <a:r>
              <a:rPr lang="en-IN" dirty="0"/>
              <a:t> de </a:t>
            </a:r>
            <a:r>
              <a:rPr lang="en-IN" dirty="0" err="1"/>
              <a:t>developpé</a:t>
            </a:r>
            <a:r>
              <a:rPr lang="en-IN" dirty="0"/>
              <a:t> </a:t>
            </a:r>
            <a:r>
              <a:rPr lang="en-IN" dirty="0" err="1"/>
              <a:t>votre</a:t>
            </a:r>
            <a:r>
              <a:rPr lang="en-IN" dirty="0"/>
              <a:t> workflow </a:t>
            </a:r>
            <a:r>
              <a:rPr lang="en-IN" dirty="0" err="1"/>
              <a:t>afin</a:t>
            </a:r>
            <a:r>
              <a:rPr lang="en-IN" dirty="0"/>
              <a:t> de </a:t>
            </a:r>
            <a:r>
              <a:rPr lang="en-IN" dirty="0" err="1"/>
              <a:t>répondre</a:t>
            </a:r>
            <a:r>
              <a:rPr lang="en-IN" dirty="0"/>
              <a:t> à </a:t>
            </a:r>
            <a:r>
              <a:rPr lang="en-IN" dirty="0" err="1"/>
              <a:t>votre</a:t>
            </a:r>
            <a:r>
              <a:rPr lang="en-IN" dirty="0"/>
              <a:t> </a:t>
            </a:r>
            <a:r>
              <a:rPr lang="en-IN" dirty="0" err="1"/>
              <a:t>besoin</a:t>
            </a:r>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3269295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SDK permet de créer facilement des assistant virtuelles conversationnels. Le SDK est open source , disponible dans plusieurs </a:t>
            </a:r>
            <a:r>
              <a:rPr lang="fr-FR" dirty="0" err="1"/>
              <a:t>languages</a:t>
            </a:r>
            <a:r>
              <a:rPr lang="fr-FR" dirty="0"/>
              <a:t>. </a:t>
            </a:r>
          </a:p>
          <a:p>
            <a:r>
              <a:rPr lang="fr-FR" dirty="0"/>
              <a:t>Il offre quelques outils et services comme le bot </a:t>
            </a:r>
            <a:r>
              <a:rPr lang="fr-FR" dirty="0" err="1"/>
              <a:t>emulator</a:t>
            </a:r>
            <a:r>
              <a:rPr lang="fr-FR" dirty="0"/>
              <a:t> (permet de tester votre bot en local)</a:t>
            </a:r>
          </a:p>
          <a:p>
            <a:r>
              <a:rPr lang="fr-FR" dirty="0"/>
              <a:t>Assez facile de se plugger à des services tiers </a:t>
            </a:r>
            <a:r>
              <a:rPr lang="fr-FR" dirty="0" err="1"/>
              <a:t>commes</a:t>
            </a:r>
            <a:r>
              <a:rPr lang="fr-FR" dirty="0"/>
              <a:t> les cognitives services. Il existe des clients natifs, ou alors appel REST.</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2536785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a:t>
            </a:r>
            <a:r>
              <a:rPr lang="fr-FR" baseline="0" dirty="0"/>
              <a:t> client envoie une activité au bot via une </a:t>
            </a:r>
            <a:r>
              <a:rPr lang="fr-FR" baseline="0" dirty="0" err="1"/>
              <a:t>request</a:t>
            </a:r>
            <a:r>
              <a:rPr lang="fr-FR" baseline="0" dirty="0"/>
              <a:t> HTTP POST auquel le bot doit répondre par un code 200. </a:t>
            </a:r>
          </a:p>
          <a:p>
            <a:r>
              <a:rPr lang="fr-FR" baseline="0" dirty="0"/>
              <a:t>Vis versa pour la réponse du bot au client.</a:t>
            </a:r>
          </a:p>
          <a:p>
            <a:r>
              <a:rPr lang="fr-FR" baseline="0" dirty="0"/>
              <a:t>Une </a:t>
            </a:r>
            <a:r>
              <a:rPr lang="fr-FR" baseline="0" dirty="0" err="1"/>
              <a:t>activity</a:t>
            </a:r>
            <a:r>
              <a:rPr lang="fr-FR" baseline="0" dirty="0"/>
              <a:t> contient plein de métadonnées est composé :</a:t>
            </a:r>
          </a:p>
          <a:p>
            <a:pPr marL="285750" indent="-285750">
              <a:buFontTx/>
              <a:buChar char="-"/>
            </a:pPr>
            <a:r>
              <a:rPr lang="fr-FR" baseline="0" dirty="0"/>
              <a:t>message, </a:t>
            </a:r>
          </a:p>
          <a:p>
            <a:pPr marL="285750" indent="-285750">
              <a:buFontTx/>
              <a:buChar char="-"/>
            </a:pPr>
            <a:r>
              <a:rPr lang="fr-FR" baseline="0" dirty="0"/>
              <a:t>Conversation ID, </a:t>
            </a:r>
            <a:r>
              <a:rPr lang="fr-FR" baseline="0" dirty="0" err="1"/>
              <a:t>activity</a:t>
            </a:r>
            <a:r>
              <a:rPr lang="fr-FR" baseline="0" dirty="0"/>
              <a:t> ID,</a:t>
            </a:r>
          </a:p>
          <a:p>
            <a:pPr marL="285750" indent="-285750">
              <a:buFontTx/>
              <a:buChar char="-"/>
            </a:pPr>
            <a:r>
              <a:rPr lang="fr-FR" baseline="0" dirty="0"/>
              <a:t>PJ (image, </a:t>
            </a:r>
            <a:r>
              <a:rPr lang="fr-FR" baseline="0" dirty="0" err="1"/>
              <a:t>vidéeos</a:t>
            </a:r>
            <a:r>
              <a:rPr lang="fr-FR" baseline="0" dirty="0"/>
              <a:t>, son …)</a:t>
            </a:r>
          </a:p>
          <a:p>
            <a:pPr marL="285750" indent="-285750">
              <a:buFontTx/>
              <a:buChar char="-"/>
            </a:pPr>
            <a:r>
              <a:rPr lang="fr-FR" dirty="0"/>
              <a:t>Information sur l’émetteur, date, quel client ?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36569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Entre le client et votre bot, il y a un composant qui va s’</a:t>
            </a:r>
            <a:r>
              <a:rPr lang="fr-FR" dirty="0" err="1"/>
              <a:t>imicer</a:t>
            </a:r>
            <a:r>
              <a:rPr lang="fr-FR" dirty="0"/>
              <a:t> entre les deux.</a:t>
            </a:r>
          </a:p>
          <a:p>
            <a:r>
              <a:rPr lang="fr-FR" dirty="0"/>
              <a:t>Ce n’est ni le client, ni le bot : qui va router les messages avec les bonne métadonnées, stocker le nombre de conversation, </a:t>
            </a:r>
          </a:p>
          <a:p>
            <a:r>
              <a:rPr lang="fr-FR" dirty="0"/>
              <a:t>le nombre d’utilisateur dans chaque conversation </a:t>
            </a:r>
            <a:r>
              <a:rPr lang="fr-FR" dirty="0" err="1"/>
              <a:t>etc</a:t>
            </a:r>
            <a:r>
              <a:rPr lang="fr-FR" dirty="0"/>
              <a:t> ..</a:t>
            </a:r>
          </a:p>
          <a:p>
            <a:r>
              <a:rPr lang="fr-FR" dirty="0"/>
              <a:t>Composant Azure :</a:t>
            </a:r>
            <a:r>
              <a:rPr lang="fr-FR" baseline="0" dirty="0"/>
              <a:t> </a:t>
            </a:r>
            <a:r>
              <a:rPr lang="fr-FR" dirty="0"/>
              <a:t>Azure Bot Service</a:t>
            </a:r>
          </a:p>
          <a:p>
            <a:r>
              <a:rPr lang="fr-FR" dirty="0"/>
              <a:t>Bots :</a:t>
            </a:r>
            <a:r>
              <a:rPr lang="fr-FR" baseline="0" dirty="0"/>
              <a:t> </a:t>
            </a:r>
            <a:r>
              <a:rPr lang="fr-FR" baseline="0" dirty="0" err="1"/>
              <a:t>Your</a:t>
            </a:r>
            <a:r>
              <a:rPr lang="fr-FR" baseline="0" dirty="0"/>
              <a:t> Bot (Web api, déploiement classique dans AZ)</a:t>
            </a:r>
          </a:p>
          <a:p>
            <a:r>
              <a:rPr lang="fr-FR" baseline="0" dirty="0" err="1"/>
              <a:t>Channels</a:t>
            </a:r>
            <a:r>
              <a:rPr lang="fr-FR" baseline="0" dirty="0"/>
              <a:t> : Configure </a:t>
            </a:r>
            <a:r>
              <a:rPr lang="fr-FR" baseline="0" dirty="0" err="1"/>
              <a:t>with</a:t>
            </a:r>
            <a:r>
              <a:rPr lang="fr-FR" baseline="0" dirty="0"/>
              <a:t> Azure Bot service</a:t>
            </a:r>
            <a:endParaRPr lang="fr-FR" dirty="0"/>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3995056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retrouver dans ce schéma l’ensemble des parties qui sont impliquées dans l’utilisation d’un </a:t>
            </a:r>
            <a:r>
              <a:rPr lang="fr-FR" dirty="0" err="1"/>
              <a:t>chatbot</a:t>
            </a:r>
            <a:r>
              <a:rPr lang="fr-FR" dirty="0"/>
              <a:t> de manière générale.</a:t>
            </a:r>
          </a:p>
          <a:p>
            <a:r>
              <a:rPr lang="fr-FR" dirty="0"/>
              <a:t>Les channels proposés par MS (Teams, Skype, </a:t>
            </a:r>
            <a:r>
              <a:rPr lang="fr-FR" dirty="0" err="1"/>
              <a:t>WebChat</a:t>
            </a:r>
            <a:r>
              <a:rPr lang="fr-FR" dirty="0"/>
              <a:t>, Slack …) et/ou des </a:t>
            </a:r>
            <a:r>
              <a:rPr lang="fr-FR" dirty="0" err="1"/>
              <a:t>devices</a:t>
            </a:r>
            <a:r>
              <a:rPr lang="fr-FR" dirty="0"/>
              <a:t> autonomes vont pouvoir contacter un Azure Bot Service afin de lui envoyer des données :</a:t>
            </a:r>
          </a:p>
          <a:p>
            <a:pPr marL="285750" indent="-285750">
              <a:buFontTx/>
              <a:buChar char="-"/>
            </a:pPr>
            <a:r>
              <a:rPr lang="fr-FR" dirty="0" err="1"/>
              <a:t>Text</a:t>
            </a:r>
            <a:r>
              <a:rPr lang="fr-FR" dirty="0"/>
              <a:t>, </a:t>
            </a:r>
            <a:r>
              <a:rPr lang="fr-FR" dirty="0" err="1"/>
              <a:t>Speak</a:t>
            </a:r>
            <a:r>
              <a:rPr lang="fr-FR" dirty="0"/>
              <a:t>, Image , </a:t>
            </a:r>
            <a:r>
              <a:rPr lang="fr-FR" dirty="0" err="1"/>
              <a:t>etc</a:t>
            </a:r>
            <a:r>
              <a:rPr lang="fr-FR" dirty="0"/>
              <a:t>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2343746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Ce service AZ BOT SERVICE va vous assurer de propager ces données jusqu’à votre BOT afin de traiter votre message, et de répondre à celui-ci.</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46825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Votre bot va ainsi pouvoir effectuer un ensemble de traitement suite à ce message, et checker l’état de votre bot (ou en est la conversation, est-ce que j’attends une réponse, ou pas </a:t>
            </a:r>
            <a:r>
              <a:rPr lang="fr-FR" dirty="0" err="1"/>
              <a:t>etc</a:t>
            </a:r>
            <a:r>
              <a:rPr lang="fr-FR" dirty="0"/>
              <a:t> …).</a:t>
            </a:r>
            <a:br>
              <a:rPr lang="fr-FR" dirty="0"/>
            </a:br>
            <a:r>
              <a:rPr lang="fr-FR" dirty="0"/>
              <a:t>Pour cela, il va pouvoir enrichir l’expérience proposé en utilisant des cognitives services, mais aussi faire </a:t>
            </a:r>
          </a:p>
          <a:p>
            <a:pPr marL="285750" indent="-285750">
              <a:buFontTx/>
              <a:buChar char="-"/>
            </a:pPr>
            <a:r>
              <a:rPr lang="fr-FR" dirty="0"/>
              <a:t>appel à des services tiers (API privées), </a:t>
            </a:r>
          </a:p>
          <a:p>
            <a:pPr marL="285750" indent="-285750">
              <a:buFontTx/>
              <a:buChar char="-"/>
            </a:pPr>
            <a:r>
              <a:rPr lang="fr-FR" dirty="0"/>
              <a:t>des bases de connaissances</a:t>
            </a:r>
          </a:p>
          <a:p>
            <a:pPr marL="285750" indent="-285750">
              <a:buFontTx/>
              <a:buChar char="-"/>
            </a:pPr>
            <a:r>
              <a:rPr lang="fr-FR" dirty="0"/>
              <a:t>Mais aussi le graph de MS, AD, </a:t>
            </a:r>
            <a:r>
              <a:rPr lang="fr-FR" dirty="0" err="1"/>
              <a:t>etc</a:t>
            </a:r>
            <a:r>
              <a:rPr lang="fr-FR" dirty="0"/>
              <a:t> …</a:t>
            </a:r>
          </a:p>
          <a:p>
            <a:pPr marL="0" indent="0">
              <a:buFontTx/>
              <a:buNone/>
            </a:pPr>
            <a:r>
              <a:rPr lang="fr-FR" dirty="0"/>
              <a:t>Si on résume tout ca, votre bot est une API </a:t>
            </a:r>
            <a:r>
              <a:rPr lang="fr-FR" dirty="0" err="1"/>
              <a:t>Rest</a:t>
            </a:r>
            <a:r>
              <a:rPr lang="fr-FR" dirty="0"/>
              <a:t>, qui va recevoir des messages, les traiter, les enrichir pour pouvoir vous répondre avec la meilleure réponse possible.</a:t>
            </a:r>
            <a:br>
              <a:rPr lang="fr-FR" dirty="0"/>
            </a:br>
            <a:r>
              <a:rPr lang="fr-FR" dirty="0"/>
              <a:t>On peut donc dire, qu’on va essayer d’émuler une conversation humaine classique.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407635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8745AF1-587F-47CC-9064-09FF7F1240EA}"/>
              </a:ext>
            </a:extLst>
          </p:cNvPr>
          <p:cNvSpPr>
            <a:spLocks noGrp="1"/>
          </p:cNvSpPr>
          <p:nvPr>
            <p:ph type="pic" sz="quarter" idx="13"/>
          </p:nvPr>
        </p:nvSpPr>
        <p:spPr>
          <a:xfrm>
            <a:off x="0" y="0"/>
            <a:ext cx="12188825" cy="6858000"/>
          </a:xfrm>
        </p:spPr>
        <p:txBody>
          <a:bodyPr anchor="ctr"/>
          <a:lstStyle>
            <a:lvl1pPr marL="0" indent="0" algn="ctr">
              <a:buFontTx/>
              <a:buNone/>
              <a:defRPr/>
            </a:lvl1pPr>
          </a:lstStyle>
          <a:p>
            <a:endParaRPr lang="en-IN"/>
          </a:p>
        </p:txBody>
      </p:sp>
      <p:sp>
        <p:nvSpPr>
          <p:cNvPr id="2" name="Title 1"/>
          <p:cNvSpPr>
            <a:spLocks noGrp="1"/>
          </p:cNvSpPr>
          <p:nvPr>
            <p:ph type="ctrTitle"/>
          </p:nvPr>
        </p:nvSpPr>
        <p:spPr>
          <a:xfrm>
            <a:off x="914162" y="4194720"/>
            <a:ext cx="10360501" cy="610820"/>
          </a:xfrm>
        </p:spPr>
        <p:txBody>
          <a:bodyPr>
            <a:noAutofit/>
          </a:bodyPr>
          <a:lstStyle>
            <a:lvl1pPr algn="ctr">
              <a:defRPr lang="en-US" sz="6600" b="1" kern="1200"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Subtitle 2"/>
          <p:cNvSpPr>
            <a:spLocks noGrp="1"/>
          </p:cNvSpPr>
          <p:nvPr>
            <p:ph type="subTitle" idx="1"/>
          </p:nvPr>
        </p:nvSpPr>
        <p:spPr>
          <a:xfrm>
            <a:off x="902435" y="4752792"/>
            <a:ext cx="10383954" cy="764440"/>
          </a:xfrm>
        </p:spPr>
        <p:txBody>
          <a:bodyPr>
            <a:normAutofit/>
          </a:bodyPr>
          <a:lstStyle>
            <a:lvl1pPr marL="0" indent="0" algn="ctr">
              <a:buNone/>
              <a:defRPr lang="en-US" sz="2400" kern="120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us ">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9D12C68-5B89-4EDB-A2B3-7F8A32E8939D}"/>
              </a:ext>
            </a:extLst>
          </p:cNvPr>
          <p:cNvSpPr>
            <a:spLocks noGrp="1"/>
          </p:cNvSpPr>
          <p:nvPr>
            <p:ph type="pic" sz="quarter" idx="14"/>
          </p:nvPr>
        </p:nvSpPr>
        <p:spPr>
          <a:xfrm>
            <a:off x="5266865" y="252248"/>
            <a:ext cx="6671992" cy="6353504"/>
          </a:xfrm>
          <a:custGeom>
            <a:avLst/>
            <a:gdLst>
              <a:gd name="connsiteX0" fmla="*/ 1196196 w 4064282"/>
              <a:gd name="connsiteY0" fmla="*/ 347059 h 3870274"/>
              <a:gd name="connsiteX1" fmla="*/ 2392391 w 4064282"/>
              <a:gd name="connsiteY1" fmla="*/ 1543254 h 3870274"/>
              <a:gd name="connsiteX2" fmla="*/ 2019056 w 4064282"/>
              <a:gd name="connsiteY2" fmla="*/ 1916589 h 3870274"/>
              <a:gd name="connsiteX3" fmla="*/ 2064605 w 4064282"/>
              <a:gd name="connsiteY3" fmla="*/ 1962138 h 3870274"/>
              <a:gd name="connsiteX4" fmla="*/ 2868087 w 4064282"/>
              <a:gd name="connsiteY4" fmla="*/ 1158656 h 3870274"/>
              <a:gd name="connsiteX5" fmla="*/ 4064282 w 4064282"/>
              <a:gd name="connsiteY5" fmla="*/ 2354851 h 3870274"/>
              <a:gd name="connsiteX6" fmla="*/ 2868087 w 4064282"/>
              <a:gd name="connsiteY6" fmla="*/ 3551045 h 3870274"/>
              <a:gd name="connsiteX7" fmla="*/ 2383834 w 4064282"/>
              <a:gd name="connsiteY7" fmla="*/ 3066793 h 3870274"/>
              <a:gd name="connsiteX8" fmla="*/ 1580352 w 4064282"/>
              <a:gd name="connsiteY8" fmla="*/ 3870274 h 3870274"/>
              <a:gd name="connsiteX9" fmla="*/ 384156 w 4064282"/>
              <a:gd name="connsiteY9" fmla="*/ 2674080 h 3870274"/>
              <a:gd name="connsiteX10" fmla="*/ 757492 w 4064282"/>
              <a:gd name="connsiteY10" fmla="*/ 2300745 h 3870274"/>
              <a:gd name="connsiteX11" fmla="*/ 0 w 4064282"/>
              <a:gd name="connsiteY11" fmla="*/ 1543254 h 3870274"/>
              <a:gd name="connsiteX12" fmla="*/ 2443501 w 4064282"/>
              <a:gd name="connsiteY12" fmla="*/ 0 h 3870274"/>
              <a:gd name="connsiteX13" fmla="*/ 3197460 w 4064282"/>
              <a:gd name="connsiteY13" fmla="*/ 753959 h 3870274"/>
              <a:gd name="connsiteX14" fmla="*/ 2443501 w 4064282"/>
              <a:gd name="connsiteY14" fmla="*/ 1507917 h 3870274"/>
              <a:gd name="connsiteX15" fmla="*/ 1689542 w 4064282"/>
              <a:gd name="connsiteY15" fmla="*/ 753959 h 38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4282" h="3870274">
                <a:moveTo>
                  <a:pt x="1196196" y="347059"/>
                </a:moveTo>
                <a:lnTo>
                  <a:pt x="2392391" y="1543254"/>
                </a:lnTo>
                <a:lnTo>
                  <a:pt x="2019056" y="1916589"/>
                </a:lnTo>
                <a:lnTo>
                  <a:pt x="2064605" y="1962138"/>
                </a:lnTo>
                <a:lnTo>
                  <a:pt x="2868087" y="1158656"/>
                </a:lnTo>
                <a:lnTo>
                  <a:pt x="4064282" y="2354851"/>
                </a:lnTo>
                <a:lnTo>
                  <a:pt x="2868087" y="3551045"/>
                </a:lnTo>
                <a:lnTo>
                  <a:pt x="2383834" y="3066793"/>
                </a:lnTo>
                <a:lnTo>
                  <a:pt x="1580352" y="3870274"/>
                </a:lnTo>
                <a:lnTo>
                  <a:pt x="384156" y="2674080"/>
                </a:lnTo>
                <a:lnTo>
                  <a:pt x="757492" y="2300745"/>
                </a:lnTo>
                <a:lnTo>
                  <a:pt x="0" y="1543254"/>
                </a:lnTo>
                <a:close/>
                <a:moveTo>
                  <a:pt x="2443501" y="0"/>
                </a:moveTo>
                <a:lnTo>
                  <a:pt x="3197460" y="753959"/>
                </a:lnTo>
                <a:lnTo>
                  <a:pt x="2443501" y="1507917"/>
                </a:lnTo>
                <a:lnTo>
                  <a:pt x="1689542" y="753959"/>
                </a:lnTo>
                <a:close/>
              </a:path>
            </a:pathLst>
          </a:custGeom>
          <a:solidFill>
            <a:schemeClr val="accent4"/>
          </a:solidFill>
        </p:spPr>
        <p:txBody>
          <a:bodyPr wrap="square" anchor="ctr">
            <a:noAutofit/>
          </a:bodyPr>
          <a:lstStyle>
            <a:lvl1pPr marL="0" indent="0" algn="ctr">
              <a:buFontTx/>
              <a:buNone/>
              <a:defRPr sz="2400">
                <a:latin typeface="Arial" panose="020B0604020202020204" pitchFamily="34" charset="0"/>
                <a:cs typeface="Arial" panose="020B0604020202020204" pitchFamily="34" charset="0"/>
              </a:defRPr>
            </a:lvl1pPr>
          </a:lstStyle>
          <a:p>
            <a:endParaRPr lang="en-IN" dirty="0"/>
          </a:p>
        </p:txBody>
      </p:sp>
      <p:sp>
        <p:nvSpPr>
          <p:cNvPr id="14" name="Slide Number Placeholder 4">
            <a:extLst>
              <a:ext uri="{FF2B5EF4-FFF2-40B4-BE49-F238E27FC236}">
                <a16:creationId xmlns:a16="http://schemas.microsoft.com/office/drawing/2014/main" id="{A08C02D2-8AAA-4067-901C-B8CE80A50F8B}"/>
              </a:ext>
            </a:extLst>
          </p:cNvPr>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a:t>
            </a:fld>
            <a:endParaRPr lang="en-US" dirty="0"/>
          </a:p>
        </p:txBody>
      </p:sp>
      <p:sp>
        <p:nvSpPr>
          <p:cNvPr id="15" name="Diamond 14">
            <a:extLst>
              <a:ext uri="{FF2B5EF4-FFF2-40B4-BE49-F238E27FC236}">
                <a16:creationId xmlns:a16="http://schemas.microsoft.com/office/drawing/2014/main" id="{A5B65961-F3A9-4578-BA5F-AACBDA8B9A24}"/>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275405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9A60F6A-F2C1-4D58-BB6D-2E01DCE1E5AA}"/>
              </a:ext>
            </a:extLst>
          </p:cNvPr>
          <p:cNvSpPr>
            <a:spLocks noGrp="1"/>
          </p:cNvSpPr>
          <p:nvPr>
            <p:ph type="pic" sz="quarter" idx="10"/>
          </p:nvPr>
        </p:nvSpPr>
        <p:spPr>
          <a:xfrm>
            <a:off x="0" y="0"/>
            <a:ext cx="12188825" cy="6857999"/>
          </a:xfrm>
        </p:spPr>
        <p:txBody>
          <a:bodyPr anchor="ctr"/>
          <a:lstStyle>
            <a:lvl1pPr marL="0" indent="0" algn="ctr">
              <a:buFontTx/>
              <a:buNone/>
              <a:defRPr/>
            </a:lvl1pPr>
          </a:lstStyle>
          <a:p>
            <a:endParaRPr lang="en-IN" dirty="0"/>
          </a:p>
        </p:txBody>
      </p:sp>
      <p:sp>
        <p:nvSpPr>
          <p:cNvPr id="9" name="Text Placeholder 8">
            <a:extLst>
              <a:ext uri="{FF2B5EF4-FFF2-40B4-BE49-F238E27FC236}">
                <a16:creationId xmlns:a16="http://schemas.microsoft.com/office/drawing/2014/main" id="{88375175-94C9-4D06-9717-D72E1703EF41}"/>
              </a:ext>
            </a:extLst>
          </p:cNvPr>
          <p:cNvSpPr>
            <a:spLocks noGrp="1"/>
          </p:cNvSpPr>
          <p:nvPr>
            <p:ph type="body" sz="quarter" idx="11" hasCustomPrompt="1"/>
          </p:nvPr>
        </p:nvSpPr>
        <p:spPr>
          <a:xfrm>
            <a:off x="909836" y="3789040"/>
            <a:ext cx="6268995" cy="1007567"/>
          </a:xfrm>
        </p:spPr>
        <p:txBody>
          <a:bodyPr anchor="b">
            <a:noAutofit/>
          </a:bodyPr>
          <a:lstStyle>
            <a:lvl1pPr marL="0" indent="0" algn="l">
              <a:buNone/>
              <a:defRPr sz="6000" b="1">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 Styles</a:t>
            </a:r>
            <a:endParaRPr lang="en-IN" dirty="0"/>
          </a:p>
        </p:txBody>
      </p:sp>
      <p:sp>
        <p:nvSpPr>
          <p:cNvPr id="15" name="Text Placeholder 14">
            <a:extLst>
              <a:ext uri="{FF2B5EF4-FFF2-40B4-BE49-F238E27FC236}">
                <a16:creationId xmlns:a16="http://schemas.microsoft.com/office/drawing/2014/main" id="{3CA56485-A34A-4468-9450-A8C680886FD9}"/>
              </a:ext>
            </a:extLst>
          </p:cNvPr>
          <p:cNvSpPr>
            <a:spLocks noGrp="1"/>
          </p:cNvSpPr>
          <p:nvPr>
            <p:ph type="body" sz="quarter" idx="12"/>
          </p:nvPr>
        </p:nvSpPr>
        <p:spPr>
          <a:xfrm>
            <a:off x="909638" y="4797177"/>
            <a:ext cx="6264275" cy="1368127"/>
          </a:xfrm>
        </p:spPr>
        <p:txBody>
          <a:bodyPr>
            <a:normAutofit/>
          </a:bodyPr>
          <a:lstStyle>
            <a:lvl1pPr marL="0" indent="0">
              <a:buFontTx/>
              <a:buNone/>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Edit Master text styles</a:t>
            </a:r>
            <a:endParaRPr lang="en-IN" dirty="0"/>
          </a:p>
        </p:txBody>
      </p:sp>
    </p:spTree>
    <p:extLst>
      <p:ext uri="{BB962C8B-B14F-4D97-AF65-F5344CB8AC3E}">
        <p14:creationId xmlns:p14="http://schemas.microsoft.com/office/powerpoint/2010/main" val="2740260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6" name="Picture Placeholder 5">
            <a:extLst>
              <a:ext uri="{FF2B5EF4-FFF2-40B4-BE49-F238E27FC236}">
                <a16:creationId xmlns:a16="http://schemas.microsoft.com/office/drawing/2014/main" id="{96FFA150-3A7A-4D6C-B6E1-743DE95362C4}"/>
              </a:ext>
            </a:extLst>
          </p:cNvPr>
          <p:cNvSpPr>
            <a:spLocks noGrp="1"/>
          </p:cNvSpPr>
          <p:nvPr>
            <p:ph type="pic" sz="quarter" idx="13"/>
          </p:nvPr>
        </p:nvSpPr>
        <p:spPr>
          <a:xfrm>
            <a:off x="6094411" y="0"/>
            <a:ext cx="6111195" cy="6860105"/>
          </a:xfrm>
          <a:custGeom>
            <a:avLst/>
            <a:gdLst>
              <a:gd name="connsiteX0" fmla="*/ 0 w 9535674"/>
              <a:gd name="connsiteY0" fmla="*/ 4767837 h 9535674"/>
              <a:gd name="connsiteX1" fmla="*/ 4767837 w 9535674"/>
              <a:gd name="connsiteY1" fmla="*/ 0 h 9535674"/>
              <a:gd name="connsiteX2" fmla="*/ 9535674 w 9535674"/>
              <a:gd name="connsiteY2" fmla="*/ 4767837 h 9535674"/>
              <a:gd name="connsiteX3" fmla="*/ 4767837 w 9535674"/>
              <a:gd name="connsiteY3" fmla="*/ 9535674 h 9535674"/>
              <a:gd name="connsiteX4" fmla="*/ 0 w 9535674"/>
              <a:gd name="connsiteY4" fmla="*/ 4767837 h 9535674"/>
              <a:gd name="connsiteX0" fmla="*/ 0 w 9535674"/>
              <a:gd name="connsiteY0" fmla="*/ 4767837 h 9535674"/>
              <a:gd name="connsiteX1" fmla="*/ 3425145 w 9535674"/>
              <a:gd name="connsiteY1" fmla="*/ 1338837 h 9535674"/>
              <a:gd name="connsiteX2" fmla="*/ 4767837 w 9535674"/>
              <a:gd name="connsiteY2" fmla="*/ 0 h 9535674"/>
              <a:gd name="connsiteX3" fmla="*/ 9535674 w 9535674"/>
              <a:gd name="connsiteY3" fmla="*/ 4767837 h 9535674"/>
              <a:gd name="connsiteX4" fmla="*/ 4767837 w 9535674"/>
              <a:gd name="connsiteY4" fmla="*/ 9535674 h 9535674"/>
              <a:gd name="connsiteX5" fmla="*/ 0 w 9535674"/>
              <a:gd name="connsiteY5" fmla="*/ 4767837 h 9535674"/>
              <a:gd name="connsiteX0" fmla="*/ 0 w 9535674"/>
              <a:gd name="connsiteY0" fmla="*/ 4767837 h 9535674"/>
              <a:gd name="connsiteX1" fmla="*/ 3425145 w 9535674"/>
              <a:gd name="connsiteY1" fmla="*/ 1338837 h 9535674"/>
              <a:gd name="connsiteX2" fmla="*/ 4767837 w 9535674"/>
              <a:gd name="connsiteY2" fmla="*/ 0 h 9535674"/>
              <a:gd name="connsiteX3" fmla="*/ 6111195 w 9535674"/>
              <a:gd name="connsiteY3" fmla="*/ 1338837 h 9535674"/>
              <a:gd name="connsiteX4" fmla="*/ 9535674 w 9535674"/>
              <a:gd name="connsiteY4" fmla="*/ 4767837 h 9535674"/>
              <a:gd name="connsiteX5" fmla="*/ 4767837 w 9535674"/>
              <a:gd name="connsiteY5" fmla="*/ 9535674 h 9535674"/>
              <a:gd name="connsiteX6" fmla="*/ 0 w 9535674"/>
              <a:gd name="connsiteY6" fmla="*/ 4767837 h 9535674"/>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4767837 w 9535674"/>
              <a:gd name="connsiteY4" fmla="*/ 8196837 h 8196837"/>
              <a:gd name="connsiteX5" fmla="*/ 0 w 9535674"/>
              <a:gd name="connsiteY5" fmla="*/ 3429000 h 8196837"/>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4767837 w 9535674"/>
              <a:gd name="connsiteY4" fmla="*/ 8196837 h 8196837"/>
              <a:gd name="connsiteX5" fmla="*/ 3444699 w 9535674"/>
              <a:gd name="connsiteY5" fmla="*/ 6874933 h 8196837"/>
              <a:gd name="connsiteX6" fmla="*/ 0 w 9535674"/>
              <a:gd name="connsiteY6" fmla="*/ 3429000 h 8196837"/>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6108877 w 9535674"/>
              <a:gd name="connsiteY4" fmla="*/ 6852356 h 8196837"/>
              <a:gd name="connsiteX5" fmla="*/ 4767837 w 9535674"/>
              <a:gd name="connsiteY5" fmla="*/ 8196837 h 8196837"/>
              <a:gd name="connsiteX6" fmla="*/ 3444699 w 9535674"/>
              <a:gd name="connsiteY6" fmla="*/ 6874933 h 8196837"/>
              <a:gd name="connsiteX7" fmla="*/ 0 w 9535674"/>
              <a:gd name="connsiteY7" fmla="*/ 3429000 h 8196837"/>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108877 w 9535674"/>
              <a:gd name="connsiteY4" fmla="*/ 6852356 h 6874933"/>
              <a:gd name="connsiteX5" fmla="*/ 3444699 w 9535674"/>
              <a:gd name="connsiteY5" fmla="*/ 6874933 h 6874933"/>
              <a:gd name="connsiteX6" fmla="*/ 0 w 9535674"/>
              <a:gd name="connsiteY6" fmla="*/ 3429000 h 6874933"/>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97588 w 9535674"/>
              <a:gd name="connsiteY4" fmla="*/ 6852356 h 6874933"/>
              <a:gd name="connsiteX5" fmla="*/ 3444699 w 9535674"/>
              <a:gd name="connsiteY5" fmla="*/ 6874933 h 6874933"/>
              <a:gd name="connsiteX6" fmla="*/ 0 w 9535674"/>
              <a:gd name="connsiteY6" fmla="*/ 3429000 h 6874933"/>
              <a:gd name="connsiteX0" fmla="*/ 0 w 9535674"/>
              <a:gd name="connsiteY0" fmla="*/ 3429000 h 6886222"/>
              <a:gd name="connsiteX1" fmla="*/ 3425145 w 9535674"/>
              <a:gd name="connsiteY1" fmla="*/ 0 h 6886222"/>
              <a:gd name="connsiteX2" fmla="*/ 6111195 w 9535674"/>
              <a:gd name="connsiteY2" fmla="*/ 0 h 6886222"/>
              <a:gd name="connsiteX3" fmla="*/ 9535674 w 9535674"/>
              <a:gd name="connsiteY3" fmla="*/ 3429000 h 6886222"/>
              <a:gd name="connsiteX4" fmla="*/ 6063721 w 9535674"/>
              <a:gd name="connsiteY4" fmla="*/ 6886222 h 6886222"/>
              <a:gd name="connsiteX5" fmla="*/ 3444699 w 9535674"/>
              <a:gd name="connsiteY5" fmla="*/ 6874933 h 6886222"/>
              <a:gd name="connsiteX6" fmla="*/ 0 w 9535674"/>
              <a:gd name="connsiteY6" fmla="*/ 3429000 h 6886222"/>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61250 w 9535674"/>
              <a:gd name="connsiteY4" fmla="*/ 6861508 h 6874933"/>
              <a:gd name="connsiteX5" fmla="*/ 3444699 w 9535674"/>
              <a:gd name="connsiteY5" fmla="*/ 6874933 h 6874933"/>
              <a:gd name="connsiteX6" fmla="*/ 0 w 9535674"/>
              <a:gd name="connsiteY6" fmla="*/ 3429000 h 6874933"/>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95849 w 9535674"/>
              <a:gd name="connsiteY4" fmla="*/ 6854094 h 6874933"/>
              <a:gd name="connsiteX5" fmla="*/ 3444699 w 9535674"/>
              <a:gd name="connsiteY5" fmla="*/ 6874933 h 6874933"/>
              <a:gd name="connsiteX6" fmla="*/ 0 w 9535674"/>
              <a:gd name="connsiteY6" fmla="*/ 3429000 h 6874933"/>
              <a:gd name="connsiteX0" fmla="*/ 0 w 9535674"/>
              <a:gd name="connsiteY0" fmla="*/ 3429000 h 6860105"/>
              <a:gd name="connsiteX1" fmla="*/ 3425145 w 9535674"/>
              <a:gd name="connsiteY1" fmla="*/ 0 h 6860105"/>
              <a:gd name="connsiteX2" fmla="*/ 6111195 w 9535674"/>
              <a:gd name="connsiteY2" fmla="*/ 0 h 6860105"/>
              <a:gd name="connsiteX3" fmla="*/ 9535674 w 9535674"/>
              <a:gd name="connsiteY3" fmla="*/ 3429000 h 6860105"/>
              <a:gd name="connsiteX4" fmla="*/ 6095849 w 9535674"/>
              <a:gd name="connsiteY4" fmla="*/ 6854094 h 6860105"/>
              <a:gd name="connsiteX5" fmla="*/ 3442228 w 9535674"/>
              <a:gd name="connsiteY5" fmla="*/ 6860105 h 6860105"/>
              <a:gd name="connsiteX6" fmla="*/ 0 w 9535674"/>
              <a:gd name="connsiteY6" fmla="*/ 3429000 h 6860105"/>
              <a:gd name="connsiteX0" fmla="*/ 0 w 6111195"/>
              <a:gd name="connsiteY0" fmla="*/ 3429000 h 6860105"/>
              <a:gd name="connsiteX1" fmla="*/ 3425145 w 6111195"/>
              <a:gd name="connsiteY1" fmla="*/ 0 h 6860105"/>
              <a:gd name="connsiteX2" fmla="*/ 6111195 w 6111195"/>
              <a:gd name="connsiteY2" fmla="*/ 0 h 6860105"/>
              <a:gd name="connsiteX3" fmla="*/ 6095849 w 6111195"/>
              <a:gd name="connsiteY3" fmla="*/ 6854094 h 6860105"/>
              <a:gd name="connsiteX4" fmla="*/ 3442228 w 6111195"/>
              <a:gd name="connsiteY4" fmla="*/ 6860105 h 6860105"/>
              <a:gd name="connsiteX5" fmla="*/ 0 w 6111195"/>
              <a:gd name="connsiteY5" fmla="*/ 3429000 h 68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1195" h="6860105">
                <a:moveTo>
                  <a:pt x="0" y="3429000"/>
                </a:moveTo>
                <a:lnTo>
                  <a:pt x="3425145" y="0"/>
                </a:lnTo>
                <a:lnTo>
                  <a:pt x="6111195" y="0"/>
                </a:lnTo>
                <a:cubicBezTo>
                  <a:pt x="6106080" y="2284698"/>
                  <a:pt x="6100964" y="4569396"/>
                  <a:pt x="6095849" y="6854094"/>
                </a:cubicBezTo>
                <a:lnTo>
                  <a:pt x="3442228" y="6860105"/>
                </a:lnTo>
                <a:lnTo>
                  <a:pt x="0" y="3429000"/>
                </a:lnTo>
                <a:close/>
              </a:path>
            </a:pathLst>
          </a:custGeom>
          <a:solidFill>
            <a:schemeClr val="bg1">
              <a:lumMod val="95000"/>
            </a:schemeClr>
          </a:solidFill>
        </p:spPr>
        <p:txBody>
          <a:bodyPr anchor="ctr"/>
          <a:lstStyle>
            <a:lvl1pPr marL="0" indent="0" algn="ctr">
              <a:buFontTx/>
              <a:buNone/>
              <a:defRPr/>
            </a:lvl1pPr>
          </a:lstStyle>
          <a:p>
            <a:endParaRPr lang="en-IN"/>
          </a:p>
        </p:txBody>
      </p:sp>
    </p:spTree>
    <p:extLst>
      <p:ext uri="{BB962C8B-B14F-4D97-AF65-F5344CB8AC3E}">
        <p14:creationId xmlns:p14="http://schemas.microsoft.com/office/powerpoint/2010/main" val="2940579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ckup">
    <p:bg>
      <p:bgPr>
        <a:gradFill>
          <a:gsLst>
            <a:gs pos="5000">
              <a:schemeClr val="accent4"/>
            </a:gs>
            <a:gs pos="100000">
              <a:schemeClr val="accent5"/>
            </a:gs>
          </a:gsLst>
          <a:lin ang="2700000" scaled="1"/>
        </a:gradFill>
        <a:effectLst/>
      </p:bgPr>
    </p:bg>
    <p:spTree>
      <p:nvGrpSpPr>
        <p:cNvPr id="1" name=""/>
        <p:cNvGrpSpPr/>
        <p:nvPr/>
      </p:nvGrpSpPr>
      <p:grpSpPr>
        <a:xfrm>
          <a:off x="0" y="0"/>
          <a:ext cx="0" cy="0"/>
          <a:chOff x="0" y="0"/>
          <a:chExt cx="0" cy="0"/>
        </a:xfrm>
      </p:grpSpPr>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lvl1pPr>
              <a:defRPr sz="3600">
                <a:solidFill>
                  <a:schemeClr val="bg1"/>
                </a:solidFill>
              </a:defRPr>
            </a:lvl1pPr>
          </a:lstStyle>
          <a:p>
            <a:r>
              <a:rPr lang="en-US" dirty="0"/>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a:t>
            </a:fld>
            <a:endParaRPr lang="en-US" dirty="0"/>
          </a:p>
        </p:txBody>
      </p:sp>
      <p:grpSp>
        <p:nvGrpSpPr>
          <p:cNvPr id="12" name="Group 11">
            <a:extLst>
              <a:ext uri="{FF2B5EF4-FFF2-40B4-BE49-F238E27FC236}">
                <a16:creationId xmlns:a16="http://schemas.microsoft.com/office/drawing/2014/main" id="{E902C626-C53F-407E-96FB-80FAB11371E0}"/>
              </a:ext>
            </a:extLst>
          </p:cNvPr>
          <p:cNvGrpSpPr/>
          <p:nvPr userDrawn="1"/>
        </p:nvGrpSpPr>
        <p:grpSpPr>
          <a:xfrm>
            <a:off x="765820" y="6473596"/>
            <a:ext cx="10810529" cy="0"/>
            <a:chOff x="765820" y="6453336"/>
            <a:chExt cx="10810529" cy="0"/>
          </a:xfrm>
        </p:grpSpPr>
        <p:cxnSp>
          <p:nvCxnSpPr>
            <p:cNvPr id="10" name="Straight Connector 9">
              <a:extLst>
                <a:ext uri="{FF2B5EF4-FFF2-40B4-BE49-F238E27FC236}">
                  <a16:creationId xmlns:a16="http://schemas.microsoft.com/office/drawing/2014/main" id="{598359EE-D792-4018-9297-434F84B6A10E}"/>
                </a:ext>
              </a:extLst>
            </p:cNvPr>
            <p:cNvCxnSpPr/>
            <p:nvPr userDrawn="1"/>
          </p:nvCxnSpPr>
          <p:spPr>
            <a:xfrm flipH="1">
              <a:off x="765820" y="6453336"/>
              <a:ext cx="4176464"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B62C18-9C61-493A-B1F4-C0B177EE31A0}"/>
                </a:ext>
              </a:extLst>
            </p:cNvPr>
            <p:cNvCxnSpPr/>
            <p:nvPr userDrawn="1"/>
          </p:nvCxnSpPr>
          <p:spPr>
            <a:xfrm flipH="1">
              <a:off x="7399885" y="6453336"/>
              <a:ext cx="4176464"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5300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Mockup">
    <p:bg>
      <p:bgPr>
        <a:gradFill>
          <a:gsLst>
            <a:gs pos="5000">
              <a:schemeClr val="accent3"/>
            </a:gs>
            <a:gs pos="100000">
              <a:schemeClr val="accent5"/>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934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0695BF93-A27D-4025-B5BB-F611D1E5C305}"/>
              </a:ext>
            </a:extLst>
          </p:cNvPr>
          <p:cNvSpPr>
            <a:spLocks noGrp="1"/>
          </p:cNvSpPr>
          <p:nvPr>
            <p:ph type="pic" sz="quarter" idx="10"/>
          </p:nvPr>
        </p:nvSpPr>
        <p:spPr>
          <a:xfrm>
            <a:off x="0" y="0"/>
            <a:ext cx="12188825" cy="6858000"/>
          </a:xfrm>
        </p:spPr>
        <p:txBody>
          <a:bodyPr anchor="ctr">
            <a:normAutofit/>
          </a:bodyPr>
          <a:lstStyle>
            <a:lvl1pPr marL="0" indent="0" algn="ctr">
              <a:buFontTx/>
              <a:buNone/>
              <a:defRPr sz="2800">
                <a:solidFill>
                  <a:schemeClr val="tx1">
                    <a:lumMod val="75000"/>
                    <a:lumOff val="25000"/>
                  </a:schemeClr>
                </a:solidFill>
                <a:latin typeface="Arial" panose="020B0604020202020204" pitchFamily="34" charset="0"/>
                <a:cs typeface="Arial" panose="020B0604020202020204" pitchFamily="34" charset="0"/>
              </a:defRPr>
            </a:lvl1pPr>
          </a:lstStyle>
          <a:p>
            <a:endParaRPr lang="en-IN"/>
          </a:p>
        </p:txBody>
      </p:sp>
    </p:spTree>
    <p:extLst>
      <p:ext uri="{BB962C8B-B14F-4D97-AF65-F5344CB8AC3E}">
        <p14:creationId xmlns:p14="http://schemas.microsoft.com/office/powerpoint/2010/main" val="2561428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a:t>
            </a:fld>
            <a:endParaRPr lang="en-US" dirty="0"/>
          </a:p>
        </p:txBody>
      </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F26A855-D2C8-4657-852A-1144FF2C76FD}"/>
              </a:ext>
            </a:extLst>
          </p:cNvPr>
          <p:cNvGrpSpPr/>
          <p:nvPr userDrawn="1"/>
        </p:nvGrpSpPr>
        <p:grpSpPr>
          <a:xfrm>
            <a:off x="765820" y="6473596"/>
            <a:ext cx="10810529" cy="0"/>
            <a:chOff x="765820" y="6453336"/>
            <a:chExt cx="10810529" cy="0"/>
          </a:xfrm>
        </p:grpSpPr>
        <p:cxnSp>
          <p:nvCxnSpPr>
            <p:cNvPr id="35" name="Straight Connector 34">
              <a:extLst>
                <a:ext uri="{FF2B5EF4-FFF2-40B4-BE49-F238E27FC236}">
                  <a16:creationId xmlns:a16="http://schemas.microsoft.com/office/drawing/2014/main" id="{8F86ECE5-BEBF-4B8E-B5AC-3D7902444F17}"/>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E7DEAD-E565-41EC-A7FE-3210F6139698}"/>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a:t>
            </a:fld>
            <a:endParaRPr lang="en-US" dirty="0"/>
          </a:p>
        </p:txBody>
      </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F26A855-D2C8-4657-852A-1144FF2C76FD}"/>
              </a:ext>
            </a:extLst>
          </p:cNvPr>
          <p:cNvGrpSpPr/>
          <p:nvPr userDrawn="1"/>
        </p:nvGrpSpPr>
        <p:grpSpPr>
          <a:xfrm>
            <a:off x="765820" y="6473596"/>
            <a:ext cx="10810529" cy="0"/>
            <a:chOff x="765820" y="6453336"/>
            <a:chExt cx="10810529" cy="0"/>
          </a:xfrm>
        </p:grpSpPr>
        <p:cxnSp>
          <p:nvCxnSpPr>
            <p:cNvPr id="35" name="Straight Connector 34">
              <a:extLst>
                <a:ext uri="{FF2B5EF4-FFF2-40B4-BE49-F238E27FC236}">
                  <a16:creationId xmlns:a16="http://schemas.microsoft.com/office/drawing/2014/main" id="{8F86ECE5-BEBF-4B8E-B5AC-3D7902444F17}"/>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E7DEAD-E565-41EC-A7FE-3210F6139698}"/>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008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a:t>
            </a:fld>
            <a:endParaRPr lang="en-US" dirty="0"/>
          </a:p>
        </p:txBody>
      </p:sp>
      <p:grpSp>
        <p:nvGrpSpPr>
          <p:cNvPr id="12" name="Group 11">
            <a:extLst>
              <a:ext uri="{FF2B5EF4-FFF2-40B4-BE49-F238E27FC236}">
                <a16:creationId xmlns:a16="http://schemas.microsoft.com/office/drawing/2014/main" id="{E902C626-C53F-407E-96FB-80FAB11371E0}"/>
              </a:ext>
            </a:extLst>
          </p:cNvPr>
          <p:cNvGrpSpPr/>
          <p:nvPr userDrawn="1"/>
        </p:nvGrpSpPr>
        <p:grpSpPr>
          <a:xfrm>
            <a:off x="765820" y="6473596"/>
            <a:ext cx="10810529" cy="0"/>
            <a:chOff x="765820" y="6453336"/>
            <a:chExt cx="10810529" cy="0"/>
          </a:xfrm>
        </p:grpSpPr>
        <p:cxnSp>
          <p:nvCxnSpPr>
            <p:cNvPr id="10" name="Straight Connector 9">
              <a:extLst>
                <a:ext uri="{FF2B5EF4-FFF2-40B4-BE49-F238E27FC236}">
                  <a16:creationId xmlns:a16="http://schemas.microsoft.com/office/drawing/2014/main" id="{598359EE-D792-4018-9297-434F84B6A10E}"/>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B62C18-9C61-493A-B1F4-C0B177EE31A0}"/>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Picture Placeholder 32">
            <a:extLst>
              <a:ext uri="{FF2B5EF4-FFF2-40B4-BE49-F238E27FC236}">
                <a16:creationId xmlns:a16="http://schemas.microsoft.com/office/drawing/2014/main" id="{89D12C68-5B89-4EDB-A2B3-7F8A32E8939D}"/>
              </a:ext>
            </a:extLst>
          </p:cNvPr>
          <p:cNvSpPr>
            <a:spLocks noGrp="1"/>
          </p:cNvSpPr>
          <p:nvPr>
            <p:ph type="pic" sz="quarter" idx="14"/>
          </p:nvPr>
        </p:nvSpPr>
        <p:spPr>
          <a:xfrm>
            <a:off x="1069997" y="1699355"/>
            <a:ext cx="4064282" cy="3870274"/>
          </a:xfrm>
          <a:custGeom>
            <a:avLst/>
            <a:gdLst>
              <a:gd name="connsiteX0" fmla="*/ 1196196 w 4064282"/>
              <a:gd name="connsiteY0" fmla="*/ 347059 h 3870274"/>
              <a:gd name="connsiteX1" fmla="*/ 2392391 w 4064282"/>
              <a:gd name="connsiteY1" fmla="*/ 1543254 h 3870274"/>
              <a:gd name="connsiteX2" fmla="*/ 2019056 w 4064282"/>
              <a:gd name="connsiteY2" fmla="*/ 1916589 h 3870274"/>
              <a:gd name="connsiteX3" fmla="*/ 2064605 w 4064282"/>
              <a:gd name="connsiteY3" fmla="*/ 1962138 h 3870274"/>
              <a:gd name="connsiteX4" fmla="*/ 2868087 w 4064282"/>
              <a:gd name="connsiteY4" fmla="*/ 1158656 h 3870274"/>
              <a:gd name="connsiteX5" fmla="*/ 4064282 w 4064282"/>
              <a:gd name="connsiteY5" fmla="*/ 2354851 h 3870274"/>
              <a:gd name="connsiteX6" fmla="*/ 2868087 w 4064282"/>
              <a:gd name="connsiteY6" fmla="*/ 3551045 h 3870274"/>
              <a:gd name="connsiteX7" fmla="*/ 2383834 w 4064282"/>
              <a:gd name="connsiteY7" fmla="*/ 3066793 h 3870274"/>
              <a:gd name="connsiteX8" fmla="*/ 1580352 w 4064282"/>
              <a:gd name="connsiteY8" fmla="*/ 3870274 h 3870274"/>
              <a:gd name="connsiteX9" fmla="*/ 384156 w 4064282"/>
              <a:gd name="connsiteY9" fmla="*/ 2674080 h 3870274"/>
              <a:gd name="connsiteX10" fmla="*/ 757492 w 4064282"/>
              <a:gd name="connsiteY10" fmla="*/ 2300745 h 3870274"/>
              <a:gd name="connsiteX11" fmla="*/ 0 w 4064282"/>
              <a:gd name="connsiteY11" fmla="*/ 1543254 h 3870274"/>
              <a:gd name="connsiteX12" fmla="*/ 2443501 w 4064282"/>
              <a:gd name="connsiteY12" fmla="*/ 0 h 3870274"/>
              <a:gd name="connsiteX13" fmla="*/ 3197460 w 4064282"/>
              <a:gd name="connsiteY13" fmla="*/ 753959 h 3870274"/>
              <a:gd name="connsiteX14" fmla="*/ 2443501 w 4064282"/>
              <a:gd name="connsiteY14" fmla="*/ 1507917 h 3870274"/>
              <a:gd name="connsiteX15" fmla="*/ 1689542 w 4064282"/>
              <a:gd name="connsiteY15" fmla="*/ 753959 h 38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4282" h="3870274">
                <a:moveTo>
                  <a:pt x="1196196" y="347059"/>
                </a:moveTo>
                <a:lnTo>
                  <a:pt x="2392391" y="1543254"/>
                </a:lnTo>
                <a:lnTo>
                  <a:pt x="2019056" y="1916589"/>
                </a:lnTo>
                <a:lnTo>
                  <a:pt x="2064605" y="1962138"/>
                </a:lnTo>
                <a:lnTo>
                  <a:pt x="2868087" y="1158656"/>
                </a:lnTo>
                <a:lnTo>
                  <a:pt x="4064282" y="2354851"/>
                </a:lnTo>
                <a:lnTo>
                  <a:pt x="2868087" y="3551045"/>
                </a:lnTo>
                <a:lnTo>
                  <a:pt x="2383834" y="3066793"/>
                </a:lnTo>
                <a:lnTo>
                  <a:pt x="1580352" y="3870274"/>
                </a:lnTo>
                <a:lnTo>
                  <a:pt x="384156" y="2674080"/>
                </a:lnTo>
                <a:lnTo>
                  <a:pt x="757492" y="2300745"/>
                </a:lnTo>
                <a:lnTo>
                  <a:pt x="0" y="1543254"/>
                </a:lnTo>
                <a:close/>
                <a:moveTo>
                  <a:pt x="2443501" y="0"/>
                </a:moveTo>
                <a:lnTo>
                  <a:pt x="3197460" y="753959"/>
                </a:lnTo>
                <a:lnTo>
                  <a:pt x="2443501" y="1507917"/>
                </a:lnTo>
                <a:lnTo>
                  <a:pt x="1689542" y="753959"/>
                </a:lnTo>
                <a:close/>
              </a:path>
            </a:pathLst>
          </a:custGeom>
          <a:solidFill>
            <a:schemeClr val="accent4"/>
          </a:solidFill>
        </p:spPr>
        <p:txBody>
          <a:bodyPr wrap="square" anchor="ctr">
            <a:noAutofit/>
          </a:bodyPr>
          <a:lstStyle>
            <a:lvl1pPr marL="0" indent="0" algn="ctr">
              <a:buFontTx/>
              <a:buNone/>
              <a:defRPr sz="2400">
                <a:latin typeface="Arial" panose="020B0604020202020204" pitchFamily="34" charset="0"/>
                <a:cs typeface="Arial" panose="020B0604020202020204" pitchFamily="34" charset="0"/>
              </a:defRPr>
            </a:lvl1pPr>
          </a:lstStyle>
          <a:p>
            <a:endParaRPr lang="en-IN" dirty="0"/>
          </a:p>
        </p:txBody>
      </p:sp>
    </p:spTree>
    <p:extLst>
      <p:ext uri="{BB962C8B-B14F-4D97-AF65-F5344CB8AC3E}">
        <p14:creationId xmlns:p14="http://schemas.microsoft.com/office/powerpoint/2010/main" val="422967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12/4/2019</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70" r:id="rId8"/>
    <p:sldLayoutId id="2147483663" r:id="rId9"/>
    <p:sldLayoutId id="2147483668" r:id="rId10"/>
    <p:sldLayoutId id="2147483664" r:id="rId11"/>
    <p:sldLayoutId id="2147483662" r:id="rId12"/>
    <p:sldLayoutId id="2147483655" r:id="rId13"/>
    <p:sldLayoutId id="2147483665" r:id="rId14"/>
    <p:sldLayoutId id="2147483666" r:id="rId15"/>
    <p:sldLayoutId id="2147483667" r:id="rId16"/>
    <p:sldLayoutId id="2147483669" r:id="rId17"/>
    <p:sldLayoutId id="2147483656" r:id="rId18"/>
    <p:sldLayoutId id="2147483657" r:id="rId19"/>
    <p:sldLayoutId id="2147483658" r:id="rId20"/>
    <p:sldLayoutId id="2147483659"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hyperlink" Target="https://azure.microsoft.com/fr-fr/services/cognitive-servic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LGouellec/bot-framework-extensions"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fr-fr/azure/bot-service/bot-builder-basics" TargetMode="External"/><Relationship Id="rId7" Type="http://schemas.openxmlformats.org/officeDocument/2006/relationships/hyperlink" Target="https://github.com/LGouellec/bot-framework-extensions" TargetMode="External"/><Relationship Id="rId2" Type="http://schemas.openxmlformats.org/officeDocument/2006/relationships/hyperlink" Target="https://docs.microsoft.com/en-us/azure/bot-service" TargetMode="External"/><Relationship Id="rId1" Type="http://schemas.openxmlformats.org/officeDocument/2006/relationships/slideLayout" Target="../slideLayouts/slideLayout11.xml"/><Relationship Id="rId6" Type="http://schemas.openxmlformats.org/officeDocument/2006/relationships/hyperlink" Target="https://azure.microsoft.com/fr-fr/services/cognitive-services" TargetMode="External"/><Relationship Id="rId5" Type="http://schemas.openxmlformats.org/officeDocument/2006/relationships/hyperlink" Target="https://github.com/microsoft/BotFramework-Composer" TargetMode="External"/><Relationship Id="rId4" Type="http://schemas.openxmlformats.org/officeDocument/2006/relationships/hyperlink" Target="https://github.com/microsoft/botframework"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icrosoft/botframewor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7FD0C17-ABB8-433B-B4F6-4DBD512635D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9" r="129"/>
          <a:stretch>
            <a:fillRect/>
          </a:stretch>
        </p:blipFill>
        <p:spPr/>
      </p:pic>
      <p:sp>
        <p:nvSpPr>
          <p:cNvPr id="11" name="Rectangle 10">
            <a:extLst>
              <a:ext uri="{FF2B5EF4-FFF2-40B4-BE49-F238E27FC236}">
                <a16:creationId xmlns:a16="http://schemas.microsoft.com/office/drawing/2014/main" id="{EC3934ED-79BB-48C4-8751-E0D943C36EA1}"/>
              </a:ext>
            </a:extLst>
          </p:cNvPr>
          <p:cNvSpPr/>
          <p:nvPr/>
        </p:nvSpPr>
        <p:spPr>
          <a:xfrm>
            <a:off x="-1" y="0"/>
            <a:ext cx="12188825" cy="6889113"/>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F8F48CFE-D144-4037-8E62-8BBEDC0603C1}"/>
              </a:ext>
            </a:extLst>
          </p:cNvPr>
          <p:cNvSpPr>
            <a:spLocks noGrp="1"/>
          </p:cNvSpPr>
          <p:nvPr>
            <p:ph type="ctrTitle"/>
          </p:nvPr>
        </p:nvSpPr>
        <p:spPr>
          <a:xfrm>
            <a:off x="2145699" y="2865250"/>
            <a:ext cx="10360501" cy="1344084"/>
          </a:xfrm>
        </p:spPr>
        <p:txBody>
          <a:bodyPr anchor="b">
            <a:noAutofit/>
          </a:bodyPr>
          <a:lstStyle/>
          <a:p>
            <a:pPr algn="l"/>
            <a: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Bot / </a:t>
            </a:r>
            <a:b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IN" sz="6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Cognitives</a:t>
            </a:r>
            <a: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Services</a:t>
            </a:r>
          </a:p>
        </p:txBody>
      </p:sp>
      <p:grpSp>
        <p:nvGrpSpPr>
          <p:cNvPr id="26" name="Group 25">
            <a:extLst>
              <a:ext uri="{FF2B5EF4-FFF2-40B4-BE49-F238E27FC236}">
                <a16:creationId xmlns:a16="http://schemas.microsoft.com/office/drawing/2014/main" id="{64DF17C1-CAB6-43A1-A95C-29F2691FBBC4}"/>
              </a:ext>
            </a:extLst>
          </p:cNvPr>
          <p:cNvGrpSpPr/>
          <p:nvPr/>
        </p:nvGrpSpPr>
        <p:grpSpPr>
          <a:xfrm>
            <a:off x="812873" y="3162757"/>
            <a:ext cx="991998" cy="993829"/>
            <a:chOff x="-13361988" y="-4465638"/>
            <a:chExt cx="12906375" cy="12930188"/>
          </a:xfrm>
          <a:solidFill>
            <a:schemeClr val="bg1"/>
          </a:solidFill>
        </p:grpSpPr>
        <p:sp>
          <p:nvSpPr>
            <p:cNvPr id="27" name="Freeform 5">
              <a:extLst>
                <a:ext uri="{FF2B5EF4-FFF2-40B4-BE49-F238E27FC236}">
                  <a16:creationId xmlns:a16="http://schemas.microsoft.com/office/drawing/2014/main" id="{0A2D6D0A-7846-4014-AA83-C31E72E12BC6}"/>
                </a:ext>
              </a:extLst>
            </p:cNvPr>
            <p:cNvSpPr>
              <a:spLocks noEditPoints="1"/>
            </p:cNvSpPr>
            <p:nvPr/>
          </p:nvSpPr>
          <p:spPr bwMode="auto">
            <a:xfrm>
              <a:off x="-10993438" y="-4465638"/>
              <a:ext cx="10537825" cy="9101138"/>
            </a:xfrm>
            <a:custGeom>
              <a:avLst/>
              <a:gdLst>
                <a:gd name="T0" fmla="*/ 3396 w 4899"/>
                <a:gd name="T1" fmla="*/ 2939 h 4242"/>
                <a:gd name="T2" fmla="*/ 3778 w 4899"/>
                <a:gd name="T3" fmla="*/ 2739 h 4242"/>
                <a:gd name="T4" fmla="*/ 3778 w 4899"/>
                <a:gd name="T5" fmla="*/ 2563 h 4242"/>
                <a:gd name="T6" fmla="*/ 3396 w 4899"/>
                <a:gd name="T7" fmla="*/ 2363 h 4242"/>
                <a:gd name="T8" fmla="*/ 3922 w 4899"/>
                <a:gd name="T9" fmla="*/ 2255 h 4242"/>
                <a:gd name="T10" fmla="*/ 4623 w 4899"/>
                <a:gd name="T11" fmla="*/ 1706 h 4242"/>
                <a:gd name="T12" fmla="*/ 4899 w 4899"/>
                <a:gd name="T13" fmla="*/ 1430 h 4242"/>
                <a:gd name="T14" fmla="*/ 4623 w 4899"/>
                <a:gd name="T15" fmla="*/ 1154 h 4242"/>
                <a:gd name="T16" fmla="*/ 4347 w 4899"/>
                <a:gd name="T17" fmla="*/ 1430 h 4242"/>
                <a:gd name="T18" fmla="*/ 3798 w 4899"/>
                <a:gd name="T19" fmla="*/ 2131 h 4242"/>
                <a:gd name="T20" fmla="*/ 3396 w 4899"/>
                <a:gd name="T21" fmla="*/ 2188 h 4242"/>
                <a:gd name="T22" fmla="*/ 2932 w 4899"/>
                <a:gd name="T23" fmla="*/ 1530 h 4242"/>
                <a:gd name="T24" fmla="*/ 2738 w 4899"/>
                <a:gd name="T25" fmla="*/ 752 h 4242"/>
                <a:gd name="T26" fmla="*/ 2651 w 4899"/>
                <a:gd name="T27" fmla="*/ 215 h 4242"/>
                <a:gd name="T28" fmla="*/ 2563 w 4899"/>
                <a:gd name="T29" fmla="*/ 752 h 4242"/>
                <a:gd name="T30" fmla="*/ 2363 w 4899"/>
                <a:gd name="T31" fmla="*/ 1530 h 4242"/>
                <a:gd name="T32" fmla="*/ 2275 w 4899"/>
                <a:gd name="T33" fmla="*/ 1060 h 4242"/>
                <a:gd name="T34" fmla="*/ 2187 w 4899"/>
                <a:gd name="T35" fmla="*/ 1530 h 4242"/>
                <a:gd name="T36" fmla="*/ 1987 w 4899"/>
                <a:gd name="T37" fmla="*/ 115 h 4242"/>
                <a:gd name="T38" fmla="*/ 1811 w 4899"/>
                <a:gd name="T39" fmla="*/ 115 h 4242"/>
                <a:gd name="T40" fmla="*/ 1611 w 4899"/>
                <a:gd name="T41" fmla="*/ 1530 h 4242"/>
                <a:gd name="T42" fmla="*/ 1523 w 4899"/>
                <a:gd name="T43" fmla="*/ 1060 h 4242"/>
                <a:gd name="T44" fmla="*/ 1435 w 4899"/>
                <a:gd name="T45" fmla="*/ 1530 h 4242"/>
                <a:gd name="T46" fmla="*/ 1235 w 4899"/>
                <a:gd name="T47" fmla="*/ 1265 h 4242"/>
                <a:gd name="T48" fmla="*/ 549 w 4899"/>
                <a:gd name="T49" fmla="*/ 425 h 4242"/>
                <a:gd name="T50" fmla="*/ 107 w 4899"/>
                <a:gd name="T51" fmla="*/ 108 h 4242"/>
                <a:gd name="T52" fmla="*/ 302 w 4899"/>
                <a:gd name="T53" fmla="*/ 578 h 4242"/>
                <a:gd name="T54" fmla="*/ 1003 w 4899"/>
                <a:gd name="T55" fmla="*/ 1128 h 4242"/>
                <a:gd name="T56" fmla="*/ 1060 w 4899"/>
                <a:gd name="T57" fmla="*/ 1530 h 4242"/>
                <a:gd name="T58" fmla="*/ 750 w 4899"/>
                <a:gd name="T59" fmla="*/ 1545 h 4242"/>
                <a:gd name="T60" fmla="*/ 794 w 4899"/>
                <a:gd name="T61" fmla="*/ 1715 h 4242"/>
                <a:gd name="T62" fmla="*/ 2932 w 4899"/>
                <a:gd name="T63" fmla="*/ 1706 h 4242"/>
                <a:gd name="T64" fmla="*/ 3220 w 4899"/>
                <a:gd name="T65" fmla="*/ 4060 h 4242"/>
                <a:gd name="T66" fmla="*/ 3274 w 4899"/>
                <a:gd name="T67" fmla="*/ 4239 h 4242"/>
                <a:gd name="T68" fmla="*/ 3381 w 4899"/>
                <a:gd name="T69" fmla="*/ 4176 h 4242"/>
                <a:gd name="T70" fmla="*/ 3396 w 4899"/>
                <a:gd name="T71" fmla="*/ 3866 h 4242"/>
                <a:gd name="T72" fmla="*/ 4435 w 4899"/>
                <a:gd name="T73" fmla="*/ 4054 h 4242"/>
                <a:gd name="T74" fmla="*/ 4435 w 4899"/>
                <a:gd name="T75" fmla="*/ 3503 h 4242"/>
                <a:gd name="T76" fmla="*/ 3396 w 4899"/>
                <a:gd name="T77" fmla="*/ 3691 h 4242"/>
                <a:gd name="T78" fmla="*/ 3778 w 4899"/>
                <a:gd name="T79" fmla="*/ 3491 h 4242"/>
                <a:gd name="T80" fmla="*/ 3778 w 4899"/>
                <a:gd name="T81" fmla="*/ 3315 h 4242"/>
                <a:gd name="T82" fmla="*/ 3396 w 4899"/>
                <a:gd name="T83" fmla="*/ 3115 h 4242"/>
                <a:gd name="T84" fmla="*/ 4899 w 4899"/>
                <a:gd name="T85" fmla="*/ 3027 h 4242"/>
                <a:gd name="T86" fmla="*/ 4553 w 4899"/>
                <a:gd name="T87" fmla="*/ 1359 h 4242"/>
                <a:gd name="T88" fmla="*/ 4694 w 4899"/>
                <a:gd name="T89" fmla="*/ 1359 h 4242"/>
                <a:gd name="T90" fmla="*/ 4694 w 4899"/>
                <a:gd name="T91" fmla="*/ 1501 h 4242"/>
                <a:gd name="T92" fmla="*/ 4553 w 4899"/>
                <a:gd name="T93" fmla="*/ 1501 h 4242"/>
                <a:gd name="T94" fmla="*/ 4553 w 4899"/>
                <a:gd name="T95" fmla="*/ 1359 h 4242"/>
                <a:gd name="T96" fmla="*/ 231 w 4899"/>
                <a:gd name="T97" fmla="*/ 373 h 4242"/>
                <a:gd name="T98" fmla="*/ 302 w 4899"/>
                <a:gd name="T99" fmla="*/ 203 h 4242"/>
                <a:gd name="T100" fmla="*/ 373 w 4899"/>
                <a:gd name="T101" fmla="*/ 373 h 4242"/>
                <a:gd name="T102" fmla="*/ 2551 w 4899"/>
                <a:gd name="T103" fmla="*/ 491 h 4242"/>
                <a:gd name="T104" fmla="*/ 2750 w 4899"/>
                <a:gd name="T105" fmla="*/ 491 h 4242"/>
                <a:gd name="T106" fmla="*/ 4435 w 4899"/>
                <a:gd name="T107" fmla="*/ 3679 h 4242"/>
                <a:gd name="T108" fmla="*/ 4435 w 4899"/>
                <a:gd name="T109" fmla="*/ 3878 h 4242"/>
                <a:gd name="T110" fmla="*/ 4435 w 4899"/>
                <a:gd name="T111" fmla="*/ 3679 h 4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99" h="4242">
                  <a:moveTo>
                    <a:pt x="4811" y="2939"/>
                  </a:moveTo>
                  <a:cubicBezTo>
                    <a:pt x="3396" y="2939"/>
                    <a:pt x="3396" y="2939"/>
                    <a:pt x="3396" y="2939"/>
                  </a:cubicBezTo>
                  <a:cubicBezTo>
                    <a:pt x="3396" y="2739"/>
                    <a:pt x="3396" y="2739"/>
                    <a:pt x="3396" y="2739"/>
                  </a:cubicBezTo>
                  <a:cubicBezTo>
                    <a:pt x="3778" y="2739"/>
                    <a:pt x="3778" y="2739"/>
                    <a:pt x="3778" y="2739"/>
                  </a:cubicBezTo>
                  <a:cubicBezTo>
                    <a:pt x="3826" y="2739"/>
                    <a:pt x="3866" y="2700"/>
                    <a:pt x="3866" y="2651"/>
                  </a:cubicBezTo>
                  <a:cubicBezTo>
                    <a:pt x="3866" y="2603"/>
                    <a:pt x="3826" y="2563"/>
                    <a:pt x="3778" y="2563"/>
                  </a:cubicBezTo>
                  <a:cubicBezTo>
                    <a:pt x="3396" y="2563"/>
                    <a:pt x="3396" y="2563"/>
                    <a:pt x="3396" y="2563"/>
                  </a:cubicBezTo>
                  <a:cubicBezTo>
                    <a:pt x="3396" y="2363"/>
                    <a:pt x="3396" y="2363"/>
                    <a:pt x="3396" y="2363"/>
                  </a:cubicBezTo>
                  <a:cubicBezTo>
                    <a:pt x="3661" y="2363"/>
                    <a:pt x="3661" y="2363"/>
                    <a:pt x="3661" y="2363"/>
                  </a:cubicBezTo>
                  <a:cubicBezTo>
                    <a:pt x="3760" y="2363"/>
                    <a:pt x="3853" y="2325"/>
                    <a:pt x="3922" y="2255"/>
                  </a:cubicBezTo>
                  <a:cubicBezTo>
                    <a:pt x="4500" y="1677"/>
                    <a:pt x="4500" y="1677"/>
                    <a:pt x="4500" y="1677"/>
                  </a:cubicBezTo>
                  <a:cubicBezTo>
                    <a:pt x="4538" y="1696"/>
                    <a:pt x="4580" y="1706"/>
                    <a:pt x="4623" y="1706"/>
                  </a:cubicBezTo>
                  <a:cubicBezTo>
                    <a:pt x="4697" y="1706"/>
                    <a:pt x="4766" y="1677"/>
                    <a:pt x="4818" y="1625"/>
                  </a:cubicBezTo>
                  <a:cubicBezTo>
                    <a:pt x="4870" y="1573"/>
                    <a:pt x="4899" y="1504"/>
                    <a:pt x="4899" y="1430"/>
                  </a:cubicBezTo>
                  <a:cubicBezTo>
                    <a:pt x="4899" y="1356"/>
                    <a:pt x="4870" y="1287"/>
                    <a:pt x="4818" y="1235"/>
                  </a:cubicBezTo>
                  <a:cubicBezTo>
                    <a:pt x="4766" y="1183"/>
                    <a:pt x="4697" y="1154"/>
                    <a:pt x="4623" y="1154"/>
                  </a:cubicBezTo>
                  <a:cubicBezTo>
                    <a:pt x="4550" y="1154"/>
                    <a:pt x="4480" y="1183"/>
                    <a:pt x="4428" y="1235"/>
                  </a:cubicBezTo>
                  <a:cubicBezTo>
                    <a:pt x="4376" y="1287"/>
                    <a:pt x="4347" y="1356"/>
                    <a:pt x="4347" y="1430"/>
                  </a:cubicBezTo>
                  <a:cubicBezTo>
                    <a:pt x="4347" y="1473"/>
                    <a:pt x="4357" y="1515"/>
                    <a:pt x="4376" y="1553"/>
                  </a:cubicBezTo>
                  <a:cubicBezTo>
                    <a:pt x="3798" y="2131"/>
                    <a:pt x="3798" y="2131"/>
                    <a:pt x="3798" y="2131"/>
                  </a:cubicBezTo>
                  <a:cubicBezTo>
                    <a:pt x="3762" y="2167"/>
                    <a:pt x="3713" y="2188"/>
                    <a:pt x="3661" y="2188"/>
                  </a:cubicBezTo>
                  <a:cubicBezTo>
                    <a:pt x="3396" y="2188"/>
                    <a:pt x="3396" y="2188"/>
                    <a:pt x="3396" y="2188"/>
                  </a:cubicBezTo>
                  <a:cubicBezTo>
                    <a:pt x="3396" y="1994"/>
                    <a:pt x="3396" y="1994"/>
                    <a:pt x="3396" y="1994"/>
                  </a:cubicBezTo>
                  <a:cubicBezTo>
                    <a:pt x="3396" y="1738"/>
                    <a:pt x="3188" y="1530"/>
                    <a:pt x="2932" y="1530"/>
                  </a:cubicBezTo>
                  <a:cubicBezTo>
                    <a:pt x="2738" y="1530"/>
                    <a:pt x="2738" y="1530"/>
                    <a:pt x="2738" y="1530"/>
                  </a:cubicBezTo>
                  <a:cubicBezTo>
                    <a:pt x="2738" y="752"/>
                    <a:pt x="2738" y="752"/>
                    <a:pt x="2738" y="752"/>
                  </a:cubicBezTo>
                  <a:cubicBezTo>
                    <a:pt x="2847" y="715"/>
                    <a:pt x="2926" y="612"/>
                    <a:pt x="2926" y="491"/>
                  </a:cubicBezTo>
                  <a:cubicBezTo>
                    <a:pt x="2926" y="339"/>
                    <a:pt x="2803" y="215"/>
                    <a:pt x="2651" y="215"/>
                  </a:cubicBezTo>
                  <a:cubicBezTo>
                    <a:pt x="2498" y="215"/>
                    <a:pt x="2375" y="339"/>
                    <a:pt x="2375" y="491"/>
                  </a:cubicBezTo>
                  <a:cubicBezTo>
                    <a:pt x="2375" y="612"/>
                    <a:pt x="2454" y="715"/>
                    <a:pt x="2563" y="752"/>
                  </a:cubicBezTo>
                  <a:cubicBezTo>
                    <a:pt x="2563" y="1530"/>
                    <a:pt x="2563" y="1530"/>
                    <a:pt x="2563" y="1530"/>
                  </a:cubicBezTo>
                  <a:cubicBezTo>
                    <a:pt x="2363" y="1530"/>
                    <a:pt x="2363" y="1530"/>
                    <a:pt x="2363" y="1530"/>
                  </a:cubicBezTo>
                  <a:cubicBezTo>
                    <a:pt x="2363" y="1148"/>
                    <a:pt x="2363" y="1148"/>
                    <a:pt x="2363" y="1148"/>
                  </a:cubicBezTo>
                  <a:cubicBezTo>
                    <a:pt x="2363" y="1100"/>
                    <a:pt x="2323" y="1060"/>
                    <a:pt x="2275" y="1060"/>
                  </a:cubicBezTo>
                  <a:cubicBezTo>
                    <a:pt x="2226" y="1060"/>
                    <a:pt x="2187" y="1100"/>
                    <a:pt x="2187" y="1148"/>
                  </a:cubicBezTo>
                  <a:cubicBezTo>
                    <a:pt x="2187" y="1530"/>
                    <a:pt x="2187" y="1530"/>
                    <a:pt x="2187" y="1530"/>
                  </a:cubicBezTo>
                  <a:cubicBezTo>
                    <a:pt x="1987" y="1530"/>
                    <a:pt x="1987" y="1530"/>
                    <a:pt x="1987" y="1530"/>
                  </a:cubicBezTo>
                  <a:cubicBezTo>
                    <a:pt x="1987" y="115"/>
                    <a:pt x="1987" y="115"/>
                    <a:pt x="1987" y="115"/>
                  </a:cubicBezTo>
                  <a:cubicBezTo>
                    <a:pt x="1987" y="66"/>
                    <a:pt x="1948" y="27"/>
                    <a:pt x="1899" y="27"/>
                  </a:cubicBezTo>
                  <a:cubicBezTo>
                    <a:pt x="1850" y="27"/>
                    <a:pt x="1811" y="66"/>
                    <a:pt x="1811" y="115"/>
                  </a:cubicBezTo>
                  <a:cubicBezTo>
                    <a:pt x="1811" y="1530"/>
                    <a:pt x="1811" y="1530"/>
                    <a:pt x="1811" y="1530"/>
                  </a:cubicBezTo>
                  <a:cubicBezTo>
                    <a:pt x="1611" y="1530"/>
                    <a:pt x="1611" y="1530"/>
                    <a:pt x="1611" y="1530"/>
                  </a:cubicBezTo>
                  <a:cubicBezTo>
                    <a:pt x="1611" y="1148"/>
                    <a:pt x="1611" y="1148"/>
                    <a:pt x="1611" y="1148"/>
                  </a:cubicBezTo>
                  <a:cubicBezTo>
                    <a:pt x="1611" y="1100"/>
                    <a:pt x="1572" y="1060"/>
                    <a:pt x="1523" y="1060"/>
                  </a:cubicBezTo>
                  <a:cubicBezTo>
                    <a:pt x="1475" y="1060"/>
                    <a:pt x="1435" y="1100"/>
                    <a:pt x="1435" y="1148"/>
                  </a:cubicBezTo>
                  <a:cubicBezTo>
                    <a:pt x="1435" y="1530"/>
                    <a:pt x="1435" y="1530"/>
                    <a:pt x="1435" y="1530"/>
                  </a:cubicBezTo>
                  <a:cubicBezTo>
                    <a:pt x="1235" y="1530"/>
                    <a:pt x="1235" y="1530"/>
                    <a:pt x="1235" y="1530"/>
                  </a:cubicBezTo>
                  <a:cubicBezTo>
                    <a:pt x="1235" y="1265"/>
                    <a:pt x="1235" y="1265"/>
                    <a:pt x="1235" y="1265"/>
                  </a:cubicBezTo>
                  <a:cubicBezTo>
                    <a:pt x="1235" y="1166"/>
                    <a:pt x="1197" y="1073"/>
                    <a:pt x="1127" y="1004"/>
                  </a:cubicBezTo>
                  <a:cubicBezTo>
                    <a:pt x="549" y="425"/>
                    <a:pt x="549" y="425"/>
                    <a:pt x="549" y="425"/>
                  </a:cubicBezTo>
                  <a:cubicBezTo>
                    <a:pt x="600" y="322"/>
                    <a:pt x="583" y="194"/>
                    <a:pt x="497" y="108"/>
                  </a:cubicBezTo>
                  <a:cubicBezTo>
                    <a:pt x="390" y="0"/>
                    <a:pt x="215" y="0"/>
                    <a:pt x="107" y="108"/>
                  </a:cubicBezTo>
                  <a:cubicBezTo>
                    <a:pt x="0" y="215"/>
                    <a:pt x="0" y="390"/>
                    <a:pt x="107" y="498"/>
                  </a:cubicBezTo>
                  <a:cubicBezTo>
                    <a:pt x="161" y="552"/>
                    <a:pt x="231" y="578"/>
                    <a:pt x="302" y="578"/>
                  </a:cubicBezTo>
                  <a:cubicBezTo>
                    <a:pt x="344" y="578"/>
                    <a:pt x="386" y="569"/>
                    <a:pt x="425" y="550"/>
                  </a:cubicBezTo>
                  <a:cubicBezTo>
                    <a:pt x="1003" y="1128"/>
                    <a:pt x="1003" y="1128"/>
                    <a:pt x="1003" y="1128"/>
                  </a:cubicBezTo>
                  <a:cubicBezTo>
                    <a:pt x="1039" y="1164"/>
                    <a:pt x="1060" y="1213"/>
                    <a:pt x="1060" y="1265"/>
                  </a:cubicBezTo>
                  <a:cubicBezTo>
                    <a:pt x="1060" y="1530"/>
                    <a:pt x="1060" y="1530"/>
                    <a:pt x="1060" y="1530"/>
                  </a:cubicBezTo>
                  <a:cubicBezTo>
                    <a:pt x="866" y="1530"/>
                    <a:pt x="866" y="1530"/>
                    <a:pt x="866" y="1530"/>
                  </a:cubicBezTo>
                  <a:cubicBezTo>
                    <a:pt x="826" y="1530"/>
                    <a:pt x="787" y="1535"/>
                    <a:pt x="750" y="1545"/>
                  </a:cubicBezTo>
                  <a:cubicBezTo>
                    <a:pt x="703" y="1557"/>
                    <a:pt x="675" y="1605"/>
                    <a:pt x="687" y="1652"/>
                  </a:cubicBezTo>
                  <a:cubicBezTo>
                    <a:pt x="699" y="1699"/>
                    <a:pt x="747" y="1727"/>
                    <a:pt x="794" y="1715"/>
                  </a:cubicBezTo>
                  <a:cubicBezTo>
                    <a:pt x="817" y="1709"/>
                    <a:pt x="841" y="1706"/>
                    <a:pt x="866" y="1706"/>
                  </a:cubicBezTo>
                  <a:cubicBezTo>
                    <a:pt x="2932" y="1706"/>
                    <a:pt x="2932" y="1706"/>
                    <a:pt x="2932" y="1706"/>
                  </a:cubicBezTo>
                  <a:cubicBezTo>
                    <a:pt x="3091" y="1706"/>
                    <a:pt x="3220" y="1835"/>
                    <a:pt x="3220" y="1994"/>
                  </a:cubicBezTo>
                  <a:cubicBezTo>
                    <a:pt x="3220" y="4060"/>
                    <a:pt x="3220" y="4060"/>
                    <a:pt x="3220" y="4060"/>
                  </a:cubicBezTo>
                  <a:cubicBezTo>
                    <a:pt x="3220" y="4085"/>
                    <a:pt x="3217" y="4109"/>
                    <a:pt x="3211" y="4132"/>
                  </a:cubicBezTo>
                  <a:cubicBezTo>
                    <a:pt x="3199" y="4179"/>
                    <a:pt x="3227" y="4227"/>
                    <a:pt x="3274" y="4239"/>
                  </a:cubicBezTo>
                  <a:cubicBezTo>
                    <a:pt x="3282" y="4241"/>
                    <a:pt x="3289" y="4242"/>
                    <a:pt x="3296" y="4242"/>
                  </a:cubicBezTo>
                  <a:cubicBezTo>
                    <a:pt x="3335" y="4242"/>
                    <a:pt x="3371" y="4216"/>
                    <a:pt x="3381" y="4176"/>
                  </a:cubicBezTo>
                  <a:cubicBezTo>
                    <a:pt x="3391" y="4138"/>
                    <a:pt x="3396" y="4099"/>
                    <a:pt x="3396" y="4060"/>
                  </a:cubicBezTo>
                  <a:cubicBezTo>
                    <a:pt x="3396" y="3866"/>
                    <a:pt x="3396" y="3866"/>
                    <a:pt x="3396" y="3866"/>
                  </a:cubicBezTo>
                  <a:cubicBezTo>
                    <a:pt x="4174" y="3866"/>
                    <a:pt x="4174" y="3866"/>
                    <a:pt x="4174" y="3866"/>
                  </a:cubicBezTo>
                  <a:cubicBezTo>
                    <a:pt x="4211" y="3975"/>
                    <a:pt x="4314" y="4054"/>
                    <a:pt x="4435" y="4054"/>
                  </a:cubicBezTo>
                  <a:cubicBezTo>
                    <a:pt x="4587" y="4054"/>
                    <a:pt x="4711" y="3931"/>
                    <a:pt x="4711" y="3778"/>
                  </a:cubicBezTo>
                  <a:cubicBezTo>
                    <a:pt x="4711" y="3626"/>
                    <a:pt x="4587" y="3503"/>
                    <a:pt x="4435" y="3503"/>
                  </a:cubicBezTo>
                  <a:cubicBezTo>
                    <a:pt x="4314" y="3503"/>
                    <a:pt x="4211" y="3582"/>
                    <a:pt x="4174" y="3691"/>
                  </a:cubicBezTo>
                  <a:cubicBezTo>
                    <a:pt x="3396" y="3691"/>
                    <a:pt x="3396" y="3691"/>
                    <a:pt x="3396" y="3691"/>
                  </a:cubicBezTo>
                  <a:cubicBezTo>
                    <a:pt x="3396" y="3491"/>
                    <a:pt x="3396" y="3491"/>
                    <a:pt x="3396" y="3491"/>
                  </a:cubicBezTo>
                  <a:cubicBezTo>
                    <a:pt x="3778" y="3491"/>
                    <a:pt x="3778" y="3491"/>
                    <a:pt x="3778" y="3491"/>
                  </a:cubicBezTo>
                  <a:cubicBezTo>
                    <a:pt x="3826" y="3491"/>
                    <a:pt x="3866" y="3451"/>
                    <a:pt x="3866" y="3403"/>
                  </a:cubicBezTo>
                  <a:cubicBezTo>
                    <a:pt x="3866" y="3354"/>
                    <a:pt x="3826" y="3315"/>
                    <a:pt x="3778" y="3315"/>
                  </a:cubicBezTo>
                  <a:cubicBezTo>
                    <a:pt x="3396" y="3315"/>
                    <a:pt x="3396" y="3315"/>
                    <a:pt x="3396" y="3315"/>
                  </a:cubicBezTo>
                  <a:cubicBezTo>
                    <a:pt x="3396" y="3115"/>
                    <a:pt x="3396" y="3115"/>
                    <a:pt x="3396" y="3115"/>
                  </a:cubicBezTo>
                  <a:cubicBezTo>
                    <a:pt x="4811" y="3115"/>
                    <a:pt x="4811" y="3115"/>
                    <a:pt x="4811" y="3115"/>
                  </a:cubicBezTo>
                  <a:cubicBezTo>
                    <a:pt x="4860" y="3115"/>
                    <a:pt x="4899" y="3076"/>
                    <a:pt x="4899" y="3027"/>
                  </a:cubicBezTo>
                  <a:cubicBezTo>
                    <a:pt x="4899" y="2978"/>
                    <a:pt x="4860" y="2939"/>
                    <a:pt x="4811" y="2939"/>
                  </a:cubicBezTo>
                  <a:close/>
                  <a:moveTo>
                    <a:pt x="4553" y="1359"/>
                  </a:moveTo>
                  <a:cubicBezTo>
                    <a:pt x="4571" y="1340"/>
                    <a:pt x="4597" y="1330"/>
                    <a:pt x="4623" y="1330"/>
                  </a:cubicBezTo>
                  <a:cubicBezTo>
                    <a:pt x="4650" y="1330"/>
                    <a:pt x="4675" y="1340"/>
                    <a:pt x="4694" y="1359"/>
                  </a:cubicBezTo>
                  <a:cubicBezTo>
                    <a:pt x="4713" y="1378"/>
                    <a:pt x="4723" y="1403"/>
                    <a:pt x="4723" y="1430"/>
                  </a:cubicBezTo>
                  <a:cubicBezTo>
                    <a:pt x="4723" y="1457"/>
                    <a:pt x="4713" y="1482"/>
                    <a:pt x="4694" y="1501"/>
                  </a:cubicBezTo>
                  <a:cubicBezTo>
                    <a:pt x="4675" y="1520"/>
                    <a:pt x="4650" y="1530"/>
                    <a:pt x="4623" y="1530"/>
                  </a:cubicBezTo>
                  <a:cubicBezTo>
                    <a:pt x="4597" y="1530"/>
                    <a:pt x="4571" y="1520"/>
                    <a:pt x="4553" y="1501"/>
                  </a:cubicBezTo>
                  <a:cubicBezTo>
                    <a:pt x="4534" y="1482"/>
                    <a:pt x="4523" y="1457"/>
                    <a:pt x="4523" y="1430"/>
                  </a:cubicBezTo>
                  <a:cubicBezTo>
                    <a:pt x="4523" y="1403"/>
                    <a:pt x="4534" y="1378"/>
                    <a:pt x="4553" y="1359"/>
                  </a:cubicBezTo>
                  <a:close/>
                  <a:moveTo>
                    <a:pt x="373" y="373"/>
                  </a:moveTo>
                  <a:cubicBezTo>
                    <a:pt x="334" y="412"/>
                    <a:pt x="270" y="412"/>
                    <a:pt x="231" y="373"/>
                  </a:cubicBezTo>
                  <a:cubicBezTo>
                    <a:pt x="192" y="334"/>
                    <a:pt x="192" y="271"/>
                    <a:pt x="231" y="232"/>
                  </a:cubicBezTo>
                  <a:cubicBezTo>
                    <a:pt x="251" y="213"/>
                    <a:pt x="276" y="203"/>
                    <a:pt x="302" y="203"/>
                  </a:cubicBezTo>
                  <a:cubicBezTo>
                    <a:pt x="328" y="203"/>
                    <a:pt x="353" y="213"/>
                    <a:pt x="373" y="232"/>
                  </a:cubicBezTo>
                  <a:cubicBezTo>
                    <a:pt x="412" y="271"/>
                    <a:pt x="412" y="335"/>
                    <a:pt x="373" y="373"/>
                  </a:cubicBezTo>
                  <a:close/>
                  <a:moveTo>
                    <a:pt x="2651" y="591"/>
                  </a:moveTo>
                  <a:cubicBezTo>
                    <a:pt x="2595" y="591"/>
                    <a:pt x="2551" y="546"/>
                    <a:pt x="2551" y="491"/>
                  </a:cubicBezTo>
                  <a:cubicBezTo>
                    <a:pt x="2551" y="436"/>
                    <a:pt x="2595" y="391"/>
                    <a:pt x="2651" y="391"/>
                  </a:cubicBezTo>
                  <a:cubicBezTo>
                    <a:pt x="2706" y="391"/>
                    <a:pt x="2750" y="436"/>
                    <a:pt x="2750" y="491"/>
                  </a:cubicBezTo>
                  <a:cubicBezTo>
                    <a:pt x="2750" y="546"/>
                    <a:pt x="2706" y="591"/>
                    <a:pt x="2651" y="591"/>
                  </a:cubicBezTo>
                  <a:close/>
                  <a:moveTo>
                    <a:pt x="4435" y="3679"/>
                  </a:moveTo>
                  <a:cubicBezTo>
                    <a:pt x="4490" y="3679"/>
                    <a:pt x="4535" y="3723"/>
                    <a:pt x="4535" y="3779"/>
                  </a:cubicBezTo>
                  <a:cubicBezTo>
                    <a:pt x="4535" y="3834"/>
                    <a:pt x="4490" y="3878"/>
                    <a:pt x="4435" y="3878"/>
                  </a:cubicBezTo>
                  <a:cubicBezTo>
                    <a:pt x="4380" y="3878"/>
                    <a:pt x="4335" y="3834"/>
                    <a:pt x="4335" y="3779"/>
                  </a:cubicBezTo>
                  <a:cubicBezTo>
                    <a:pt x="4335" y="3723"/>
                    <a:pt x="4380" y="3679"/>
                    <a:pt x="4435" y="36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6">
              <a:extLst>
                <a:ext uri="{FF2B5EF4-FFF2-40B4-BE49-F238E27FC236}">
                  <a16:creationId xmlns:a16="http://schemas.microsoft.com/office/drawing/2014/main" id="{D98F339F-2A99-4A4F-A8BD-41A84118BDE2}"/>
                </a:ext>
              </a:extLst>
            </p:cNvPr>
            <p:cNvSpPr>
              <a:spLocks noEditPoints="1"/>
            </p:cNvSpPr>
            <p:nvPr/>
          </p:nvSpPr>
          <p:spPr bwMode="auto">
            <a:xfrm>
              <a:off x="-13361988" y="-596900"/>
              <a:ext cx="10539413" cy="9061450"/>
            </a:xfrm>
            <a:custGeom>
              <a:avLst/>
              <a:gdLst>
                <a:gd name="T0" fmla="*/ 4474 w 4899"/>
                <a:gd name="T1" fmla="*/ 3701 h 4224"/>
                <a:gd name="T2" fmla="*/ 3839 w 4899"/>
                <a:gd name="T3" fmla="*/ 2986 h 4224"/>
                <a:gd name="T4" fmla="*/ 4033 w 4899"/>
                <a:gd name="T5" fmla="*/ 2721 h 4224"/>
                <a:gd name="T6" fmla="*/ 4212 w 4899"/>
                <a:gd name="T7" fmla="*/ 2599 h 4224"/>
                <a:gd name="T8" fmla="*/ 4033 w 4899"/>
                <a:gd name="T9" fmla="*/ 2545 h 4224"/>
                <a:gd name="T10" fmla="*/ 1679 w 4899"/>
                <a:gd name="T11" fmla="*/ 2257 h 4224"/>
                <a:gd name="T12" fmla="*/ 1688 w 4899"/>
                <a:gd name="T13" fmla="*/ 119 h 4224"/>
                <a:gd name="T14" fmla="*/ 1518 w 4899"/>
                <a:gd name="T15" fmla="*/ 75 h 4224"/>
                <a:gd name="T16" fmla="*/ 1503 w 4899"/>
                <a:gd name="T17" fmla="*/ 385 h 4224"/>
                <a:gd name="T18" fmla="*/ 464 w 4899"/>
                <a:gd name="T19" fmla="*/ 197 h 4224"/>
                <a:gd name="T20" fmla="*/ 464 w 4899"/>
                <a:gd name="T21" fmla="*/ 748 h 4224"/>
                <a:gd name="T22" fmla="*/ 1503 w 4899"/>
                <a:gd name="T23" fmla="*/ 560 h 4224"/>
                <a:gd name="T24" fmla="*/ 1121 w 4899"/>
                <a:gd name="T25" fmla="*/ 760 h 4224"/>
                <a:gd name="T26" fmla="*/ 1121 w 4899"/>
                <a:gd name="T27" fmla="*/ 936 h 4224"/>
                <a:gd name="T28" fmla="*/ 1503 w 4899"/>
                <a:gd name="T29" fmla="*/ 1136 h 4224"/>
                <a:gd name="T30" fmla="*/ 0 w 4899"/>
                <a:gd name="T31" fmla="*/ 1224 h 4224"/>
                <a:gd name="T32" fmla="*/ 1503 w 4899"/>
                <a:gd name="T33" fmla="*/ 1312 h 4224"/>
                <a:gd name="T34" fmla="*/ 1121 w 4899"/>
                <a:gd name="T35" fmla="*/ 1512 h 4224"/>
                <a:gd name="T36" fmla="*/ 1121 w 4899"/>
                <a:gd name="T37" fmla="*/ 1688 h 4224"/>
                <a:gd name="T38" fmla="*/ 1503 w 4899"/>
                <a:gd name="T39" fmla="*/ 1888 h 4224"/>
                <a:gd name="T40" fmla="*/ 977 w 4899"/>
                <a:gd name="T41" fmla="*/ 1996 h 4224"/>
                <a:gd name="T42" fmla="*/ 276 w 4899"/>
                <a:gd name="T43" fmla="*/ 2545 h 4224"/>
                <a:gd name="T44" fmla="*/ 0 w 4899"/>
                <a:gd name="T45" fmla="*/ 2821 h 4224"/>
                <a:gd name="T46" fmla="*/ 276 w 4899"/>
                <a:gd name="T47" fmla="*/ 3097 h 4224"/>
                <a:gd name="T48" fmla="*/ 552 w 4899"/>
                <a:gd name="T49" fmla="*/ 2821 h 4224"/>
                <a:gd name="T50" fmla="*/ 1101 w 4899"/>
                <a:gd name="T51" fmla="*/ 2120 h 4224"/>
                <a:gd name="T52" fmla="*/ 1503 w 4899"/>
                <a:gd name="T53" fmla="*/ 2063 h 4224"/>
                <a:gd name="T54" fmla="*/ 1967 w 4899"/>
                <a:gd name="T55" fmla="*/ 2721 h 4224"/>
                <a:gd name="T56" fmla="*/ 2161 w 4899"/>
                <a:gd name="T57" fmla="*/ 3499 h 4224"/>
                <a:gd name="T58" fmla="*/ 2249 w 4899"/>
                <a:gd name="T59" fmla="*/ 4036 h 4224"/>
                <a:gd name="T60" fmla="*/ 2336 w 4899"/>
                <a:gd name="T61" fmla="*/ 3499 h 4224"/>
                <a:gd name="T62" fmla="*/ 2536 w 4899"/>
                <a:gd name="T63" fmla="*/ 2721 h 4224"/>
                <a:gd name="T64" fmla="*/ 2624 w 4899"/>
                <a:gd name="T65" fmla="*/ 3191 h 4224"/>
                <a:gd name="T66" fmla="*/ 2712 w 4899"/>
                <a:gd name="T67" fmla="*/ 2721 h 4224"/>
                <a:gd name="T68" fmla="*/ 2912 w 4899"/>
                <a:gd name="T69" fmla="*/ 4136 h 4224"/>
                <a:gd name="T70" fmla="*/ 3088 w 4899"/>
                <a:gd name="T71" fmla="*/ 4136 h 4224"/>
                <a:gd name="T72" fmla="*/ 3288 w 4899"/>
                <a:gd name="T73" fmla="*/ 2721 h 4224"/>
                <a:gd name="T74" fmla="*/ 3376 w 4899"/>
                <a:gd name="T75" fmla="*/ 3191 h 4224"/>
                <a:gd name="T76" fmla="*/ 3464 w 4899"/>
                <a:gd name="T77" fmla="*/ 2721 h 4224"/>
                <a:gd name="T78" fmla="*/ 3664 w 4899"/>
                <a:gd name="T79" fmla="*/ 2986 h 4224"/>
                <a:gd name="T80" fmla="*/ 4350 w 4899"/>
                <a:gd name="T81" fmla="*/ 3826 h 4224"/>
                <a:gd name="T82" fmla="*/ 4597 w 4899"/>
                <a:gd name="T83" fmla="*/ 4224 h 4224"/>
                <a:gd name="T84" fmla="*/ 4792 w 4899"/>
                <a:gd name="T85" fmla="*/ 3753 h 4224"/>
                <a:gd name="T86" fmla="*/ 364 w 4899"/>
                <a:gd name="T87" fmla="*/ 472 h 4224"/>
                <a:gd name="T88" fmla="*/ 564 w 4899"/>
                <a:gd name="T89" fmla="*/ 472 h 4224"/>
                <a:gd name="T90" fmla="*/ 346 w 4899"/>
                <a:gd name="T91" fmla="*/ 2892 h 4224"/>
                <a:gd name="T92" fmla="*/ 205 w 4899"/>
                <a:gd name="T93" fmla="*/ 2892 h 4224"/>
                <a:gd name="T94" fmla="*/ 205 w 4899"/>
                <a:gd name="T95" fmla="*/ 2750 h 4224"/>
                <a:gd name="T96" fmla="*/ 346 w 4899"/>
                <a:gd name="T97" fmla="*/ 2750 h 4224"/>
                <a:gd name="T98" fmla="*/ 346 w 4899"/>
                <a:gd name="T99" fmla="*/ 2892 h 4224"/>
                <a:gd name="T100" fmla="*/ 2248 w 4899"/>
                <a:gd name="T101" fmla="*/ 3860 h 4224"/>
                <a:gd name="T102" fmla="*/ 2248 w 4899"/>
                <a:gd name="T103" fmla="*/ 3660 h 4224"/>
                <a:gd name="T104" fmla="*/ 4668 w 4899"/>
                <a:gd name="T105" fmla="*/ 4019 h 4224"/>
                <a:gd name="T106" fmla="*/ 4526 w 4899"/>
                <a:gd name="T107" fmla="*/ 3878 h 4224"/>
                <a:gd name="T108" fmla="*/ 4668 w 4899"/>
                <a:gd name="T109" fmla="*/ 3878 h 4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9" h="4224">
                  <a:moveTo>
                    <a:pt x="4792" y="3753"/>
                  </a:moveTo>
                  <a:cubicBezTo>
                    <a:pt x="4706" y="3667"/>
                    <a:pt x="4578" y="3650"/>
                    <a:pt x="4474" y="3701"/>
                  </a:cubicBezTo>
                  <a:cubicBezTo>
                    <a:pt x="3896" y="3123"/>
                    <a:pt x="3896" y="3123"/>
                    <a:pt x="3896" y="3123"/>
                  </a:cubicBezTo>
                  <a:cubicBezTo>
                    <a:pt x="3860" y="3087"/>
                    <a:pt x="3839" y="3038"/>
                    <a:pt x="3839" y="2986"/>
                  </a:cubicBezTo>
                  <a:cubicBezTo>
                    <a:pt x="3839" y="2721"/>
                    <a:pt x="3839" y="2721"/>
                    <a:pt x="3839" y="2721"/>
                  </a:cubicBezTo>
                  <a:cubicBezTo>
                    <a:pt x="4033" y="2721"/>
                    <a:pt x="4033" y="2721"/>
                    <a:pt x="4033" y="2721"/>
                  </a:cubicBezTo>
                  <a:cubicBezTo>
                    <a:pt x="4073" y="2721"/>
                    <a:pt x="4111" y="2716"/>
                    <a:pt x="4149" y="2706"/>
                  </a:cubicBezTo>
                  <a:cubicBezTo>
                    <a:pt x="4196" y="2694"/>
                    <a:pt x="4224" y="2646"/>
                    <a:pt x="4212" y="2599"/>
                  </a:cubicBezTo>
                  <a:cubicBezTo>
                    <a:pt x="4200" y="2552"/>
                    <a:pt x="4152" y="2524"/>
                    <a:pt x="4105" y="2536"/>
                  </a:cubicBezTo>
                  <a:cubicBezTo>
                    <a:pt x="4082" y="2542"/>
                    <a:pt x="4058" y="2545"/>
                    <a:pt x="4033" y="2545"/>
                  </a:cubicBezTo>
                  <a:cubicBezTo>
                    <a:pt x="1967" y="2545"/>
                    <a:pt x="1967" y="2545"/>
                    <a:pt x="1967" y="2545"/>
                  </a:cubicBezTo>
                  <a:cubicBezTo>
                    <a:pt x="1808" y="2545"/>
                    <a:pt x="1679" y="2416"/>
                    <a:pt x="1679" y="2257"/>
                  </a:cubicBezTo>
                  <a:cubicBezTo>
                    <a:pt x="1679" y="191"/>
                    <a:pt x="1679" y="191"/>
                    <a:pt x="1679" y="191"/>
                  </a:cubicBezTo>
                  <a:cubicBezTo>
                    <a:pt x="1679" y="166"/>
                    <a:pt x="1682" y="142"/>
                    <a:pt x="1688" y="119"/>
                  </a:cubicBezTo>
                  <a:cubicBezTo>
                    <a:pt x="1700" y="72"/>
                    <a:pt x="1672" y="24"/>
                    <a:pt x="1625" y="12"/>
                  </a:cubicBezTo>
                  <a:cubicBezTo>
                    <a:pt x="1578" y="0"/>
                    <a:pt x="1530" y="28"/>
                    <a:pt x="1518" y="75"/>
                  </a:cubicBezTo>
                  <a:cubicBezTo>
                    <a:pt x="1508" y="112"/>
                    <a:pt x="1503" y="151"/>
                    <a:pt x="1503" y="191"/>
                  </a:cubicBezTo>
                  <a:cubicBezTo>
                    <a:pt x="1503" y="385"/>
                    <a:pt x="1503" y="385"/>
                    <a:pt x="1503" y="385"/>
                  </a:cubicBezTo>
                  <a:cubicBezTo>
                    <a:pt x="725" y="385"/>
                    <a:pt x="725" y="385"/>
                    <a:pt x="725" y="385"/>
                  </a:cubicBezTo>
                  <a:cubicBezTo>
                    <a:pt x="688" y="276"/>
                    <a:pt x="585" y="197"/>
                    <a:pt x="464" y="197"/>
                  </a:cubicBezTo>
                  <a:cubicBezTo>
                    <a:pt x="312" y="197"/>
                    <a:pt x="188" y="320"/>
                    <a:pt x="188" y="472"/>
                  </a:cubicBezTo>
                  <a:cubicBezTo>
                    <a:pt x="188" y="625"/>
                    <a:pt x="312" y="748"/>
                    <a:pt x="464" y="748"/>
                  </a:cubicBezTo>
                  <a:cubicBezTo>
                    <a:pt x="585" y="748"/>
                    <a:pt x="688" y="669"/>
                    <a:pt x="725" y="560"/>
                  </a:cubicBezTo>
                  <a:cubicBezTo>
                    <a:pt x="1503" y="560"/>
                    <a:pt x="1503" y="560"/>
                    <a:pt x="1503" y="560"/>
                  </a:cubicBezTo>
                  <a:cubicBezTo>
                    <a:pt x="1503" y="760"/>
                    <a:pt x="1503" y="760"/>
                    <a:pt x="1503" y="760"/>
                  </a:cubicBezTo>
                  <a:cubicBezTo>
                    <a:pt x="1121" y="760"/>
                    <a:pt x="1121" y="760"/>
                    <a:pt x="1121" y="760"/>
                  </a:cubicBezTo>
                  <a:cubicBezTo>
                    <a:pt x="1073" y="760"/>
                    <a:pt x="1033" y="800"/>
                    <a:pt x="1033" y="848"/>
                  </a:cubicBezTo>
                  <a:cubicBezTo>
                    <a:pt x="1033" y="897"/>
                    <a:pt x="1073" y="936"/>
                    <a:pt x="1121" y="936"/>
                  </a:cubicBezTo>
                  <a:cubicBezTo>
                    <a:pt x="1503" y="936"/>
                    <a:pt x="1503" y="936"/>
                    <a:pt x="1503" y="936"/>
                  </a:cubicBezTo>
                  <a:cubicBezTo>
                    <a:pt x="1503" y="1136"/>
                    <a:pt x="1503" y="1136"/>
                    <a:pt x="1503" y="1136"/>
                  </a:cubicBezTo>
                  <a:cubicBezTo>
                    <a:pt x="88" y="1136"/>
                    <a:pt x="88" y="1136"/>
                    <a:pt x="88" y="1136"/>
                  </a:cubicBezTo>
                  <a:cubicBezTo>
                    <a:pt x="39" y="1136"/>
                    <a:pt x="0" y="1175"/>
                    <a:pt x="0" y="1224"/>
                  </a:cubicBezTo>
                  <a:cubicBezTo>
                    <a:pt x="0" y="1273"/>
                    <a:pt x="39" y="1312"/>
                    <a:pt x="88" y="1312"/>
                  </a:cubicBezTo>
                  <a:cubicBezTo>
                    <a:pt x="1503" y="1312"/>
                    <a:pt x="1503" y="1312"/>
                    <a:pt x="1503" y="1312"/>
                  </a:cubicBezTo>
                  <a:cubicBezTo>
                    <a:pt x="1503" y="1512"/>
                    <a:pt x="1503" y="1512"/>
                    <a:pt x="1503" y="1512"/>
                  </a:cubicBezTo>
                  <a:cubicBezTo>
                    <a:pt x="1121" y="1512"/>
                    <a:pt x="1121" y="1512"/>
                    <a:pt x="1121" y="1512"/>
                  </a:cubicBezTo>
                  <a:cubicBezTo>
                    <a:pt x="1073" y="1512"/>
                    <a:pt x="1033" y="1551"/>
                    <a:pt x="1033" y="1600"/>
                  </a:cubicBezTo>
                  <a:cubicBezTo>
                    <a:pt x="1033" y="1648"/>
                    <a:pt x="1073" y="1688"/>
                    <a:pt x="1121" y="1688"/>
                  </a:cubicBezTo>
                  <a:cubicBezTo>
                    <a:pt x="1503" y="1688"/>
                    <a:pt x="1503" y="1688"/>
                    <a:pt x="1503" y="1688"/>
                  </a:cubicBezTo>
                  <a:cubicBezTo>
                    <a:pt x="1503" y="1888"/>
                    <a:pt x="1503" y="1888"/>
                    <a:pt x="1503" y="1888"/>
                  </a:cubicBezTo>
                  <a:cubicBezTo>
                    <a:pt x="1238" y="1888"/>
                    <a:pt x="1238" y="1888"/>
                    <a:pt x="1238" y="1888"/>
                  </a:cubicBezTo>
                  <a:cubicBezTo>
                    <a:pt x="1139" y="1888"/>
                    <a:pt x="1046" y="1926"/>
                    <a:pt x="977" y="1996"/>
                  </a:cubicBezTo>
                  <a:cubicBezTo>
                    <a:pt x="398" y="2574"/>
                    <a:pt x="398" y="2574"/>
                    <a:pt x="398" y="2574"/>
                  </a:cubicBezTo>
                  <a:cubicBezTo>
                    <a:pt x="361" y="2555"/>
                    <a:pt x="319" y="2545"/>
                    <a:pt x="276" y="2545"/>
                  </a:cubicBezTo>
                  <a:cubicBezTo>
                    <a:pt x="202" y="2545"/>
                    <a:pt x="133" y="2574"/>
                    <a:pt x="81" y="2626"/>
                  </a:cubicBezTo>
                  <a:cubicBezTo>
                    <a:pt x="29" y="2678"/>
                    <a:pt x="0" y="2747"/>
                    <a:pt x="0" y="2821"/>
                  </a:cubicBezTo>
                  <a:cubicBezTo>
                    <a:pt x="0" y="2895"/>
                    <a:pt x="29" y="2964"/>
                    <a:pt x="81" y="3016"/>
                  </a:cubicBezTo>
                  <a:cubicBezTo>
                    <a:pt x="133" y="3068"/>
                    <a:pt x="202" y="3097"/>
                    <a:pt x="276" y="3097"/>
                  </a:cubicBezTo>
                  <a:cubicBezTo>
                    <a:pt x="349" y="3097"/>
                    <a:pt x="419" y="3068"/>
                    <a:pt x="471" y="3016"/>
                  </a:cubicBezTo>
                  <a:cubicBezTo>
                    <a:pt x="523" y="2964"/>
                    <a:pt x="552" y="2895"/>
                    <a:pt x="552" y="2821"/>
                  </a:cubicBezTo>
                  <a:cubicBezTo>
                    <a:pt x="552" y="2778"/>
                    <a:pt x="542" y="2736"/>
                    <a:pt x="523" y="2698"/>
                  </a:cubicBezTo>
                  <a:cubicBezTo>
                    <a:pt x="1101" y="2120"/>
                    <a:pt x="1101" y="2120"/>
                    <a:pt x="1101" y="2120"/>
                  </a:cubicBezTo>
                  <a:cubicBezTo>
                    <a:pt x="1137" y="2084"/>
                    <a:pt x="1186" y="2063"/>
                    <a:pt x="1238" y="2063"/>
                  </a:cubicBezTo>
                  <a:cubicBezTo>
                    <a:pt x="1503" y="2063"/>
                    <a:pt x="1503" y="2063"/>
                    <a:pt x="1503" y="2063"/>
                  </a:cubicBezTo>
                  <a:cubicBezTo>
                    <a:pt x="1503" y="2257"/>
                    <a:pt x="1503" y="2257"/>
                    <a:pt x="1503" y="2257"/>
                  </a:cubicBezTo>
                  <a:cubicBezTo>
                    <a:pt x="1503" y="2513"/>
                    <a:pt x="1711" y="2721"/>
                    <a:pt x="1967" y="2721"/>
                  </a:cubicBezTo>
                  <a:cubicBezTo>
                    <a:pt x="2161" y="2721"/>
                    <a:pt x="2161" y="2721"/>
                    <a:pt x="2161" y="2721"/>
                  </a:cubicBezTo>
                  <a:cubicBezTo>
                    <a:pt x="2161" y="3499"/>
                    <a:pt x="2161" y="3499"/>
                    <a:pt x="2161" y="3499"/>
                  </a:cubicBezTo>
                  <a:cubicBezTo>
                    <a:pt x="2052" y="3536"/>
                    <a:pt x="1973" y="3639"/>
                    <a:pt x="1973" y="3760"/>
                  </a:cubicBezTo>
                  <a:cubicBezTo>
                    <a:pt x="1973" y="3912"/>
                    <a:pt x="2096" y="4036"/>
                    <a:pt x="2249" y="4036"/>
                  </a:cubicBezTo>
                  <a:cubicBezTo>
                    <a:pt x="2401" y="4036"/>
                    <a:pt x="2524" y="3912"/>
                    <a:pt x="2524" y="3760"/>
                  </a:cubicBezTo>
                  <a:cubicBezTo>
                    <a:pt x="2524" y="3639"/>
                    <a:pt x="2445" y="3536"/>
                    <a:pt x="2336" y="3499"/>
                  </a:cubicBezTo>
                  <a:cubicBezTo>
                    <a:pt x="2336" y="2721"/>
                    <a:pt x="2336" y="2721"/>
                    <a:pt x="2336" y="2721"/>
                  </a:cubicBezTo>
                  <a:cubicBezTo>
                    <a:pt x="2536" y="2721"/>
                    <a:pt x="2536" y="2721"/>
                    <a:pt x="2536" y="2721"/>
                  </a:cubicBezTo>
                  <a:cubicBezTo>
                    <a:pt x="2536" y="3103"/>
                    <a:pt x="2536" y="3103"/>
                    <a:pt x="2536" y="3103"/>
                  </a:cubicBezTo>
                  <a:cubicBezTo>
                    <a:pt x="2536" y="3151"/>
                    <a:pt x="2576" y="3191"/>
                    <a:pt x="2624" y="3191"/>
                  </a:cubicBezTo>
                  <a:cubicBezTo>
                    <a:pt x="2673" y="3191"/>
                    <a:pt x="2712" y="3151"/>
                    <a:pt x="2712" y="3103"/>
                  </a:cubicBezTo>
                  <a:cubicBezTo>
                    <a:pt x="2712" y="2721"/>
                    <a:pt x="2712" y="2721"/>
                    <a:pt x="2712" y="2721"/>
                  </a:cubicBezTo>
                  <a:cubicBezTo>
                    <a:pt x="2912" y="2721"/>
                    <a:pt x="2912" y="2721"/>
                    <a:pt x="2912" y="2721"/>
                  </a:cubicBezTo>
                  <a:cubicBezTo>
                    <a:pt x="2912" y="4136"/>
                    <a:pt x="2912" y="4136"/>
                    <a:pt x="2912" y="4136"/>
                  </a:cubicBezTo>
                  <a:cubicBezTo>
                    <a:pt x="2912" y="4185"/>
                    <a:pt x="2951" y="4224"/>
                    <a:pt x="3000" y="4224"/>
                  </a:cubicBezTo>
                  <a:cubicBezTo>
                    <a:pt x="3049" y="4224"/>
                    <a:pt x="3088" y="4185"/>
                    <a:pt x="3088" y="4136"/>
                  </a:cubicBezTo>
                  <a:cubicBezTo>
                    <a:pt x="3088" y="2721"/>
                    <a:pt x="3088" y="2721"/>
                    <a:pt x="3088" y="2721"/>
                  </a:cubicBezTo>
                  <a:cubicBezTo>
                    <a:pt x="3288" y="2721"/>
                    <a:pt x="3288" y="2721"/>
                    <a:pt x="3288" y="2721"/>
                  </a:cubicBezTo>
                  <a:cubicBezTo>
                    <a:pt x="3288" y="3103"/>
                    <a:pt x="3288" y="3103"/>
                    <a:pt x="3288" y="3103"/>
                  </a:cubicBezTo>
                  <a:cubicBezTo>
                    <a:pt x="3288" y="3151"/>
                    <a:pt x="3327" y="3191"/>
                    <a:pt x="3376" y="3191"/>
                  </a:cubicBezTo>
                  <a:cubicBezTo>
                    <a:pt x="3424" y="3191"/>
                    <a:pt x="3464" y="3151"/>
                    <a:pt x="3464" y="3103"/>
                  </a:cubicBezTo>
                  <a:cubicBezTo>
                    <a:pt x="3464" y="2721"/>
                    <a:pt x="3464" y="2721"/>
                    <a:pt x="3464" y="2721"/>
                  </a:cubicBezTo>
                  <a:cubicBezTo>
                    <a:pt x="3664" y="2721"/>
                    <a:pt x="3664" y="2721"/>
                    <a:pt x="3664" y="2721"/>
                  </a:cubicBezTo>
                  <a:cubicBezTo>
                    <a:pt x="3664" y="2986"/>
                    <a:pt x="3664" y="2986"/>
                    <a:pt x="3664" y="2986"/>
                  </a:cubicBezTo>
                  <a:cubicBezTo>
                    <a:pt x="3664" y="3085"/>
                    <a:pt x="3702" y="3178"/>
                    <a:pt x="3772" y="3247"/>
                  </a:cubicBezTo>
                  <a:cubicBezTo>
                    <a:pt x="4350" y="3826"/>
                    <a:pt x="4350" y="3826"/>
                    <a:pt x="4350" y="3826"/>
                  </a:cubicBezTo>
                  <a:cubicBezTo>
                    <a:pt x="4299" y="3929"/>
                    <a:pt x="4316" y="4057"/>
                    <a:pt x="4402" y="4143"/>
                  </a:cubicBezTo>
                  <a:cubicBezTo>
                    <a:pt x="4456" y="4197"/>
                    <a:pt x="4526" y="4224"/>
                    <a:pt x="4597" y="4224"/>
                  </a:cubicBezTo>
                  <a:cubicBezTo>
                    <a:pt x="4668" y="4224"/>
                    <a:pt x="4738" y="4197"/>
                    <a:pt x="4792" y="4143"/>
                  </a:cubicBezTo>
                  <a:cubicBezTo>
                    <a:pt x="4899" y="4036"/>
                    <a:pt x="4899" y="3861"/>
                    <a:pt x="4792" y="3753"/>
                  </a:cubicBezTo>
                  <a:close/>
                  <a:moveTo>
                    <a:pt x="464" y="572"/>
                  </a:moveTo>
                  <a:cubicBezTo>
                    <a:pt x="409" y="572"/>
                    <a:pt x="364" y="528"/>
                    <a:pt x="364" y="472"/>
                  </a:cubicBezTo>
                  <a:cubicBezTo>
                    <a:pt x="364" y="417"/>
                    <a:pt x="409" y="373"/>
                    <a:pt x="464" y="373"/>
                  </a:cubicBezTo>
                  <a:cubicBezTo>
                    <a:pt x="519" y="373"/>
                    <a:pt x="564" y="417"/>
                    <a:pt x="564" y="472"/>
                  </a:cubicBezTo>
                  <a:cubicBezTo>
                    <a:pt x="564" y="528"/>
                    <a:pt x="519" y="572"/>
                    <a:pt x="464" y="572"/>
                  </a:cubicBezTo>
                  <a:close/>
                  <a:moveTo>
                    <a:pt x="346" y="2892"/>
                  </a:moveTo>
                  <a:cubicBezTo>
                    <a:pt x="328" y="2911"/>
                    <a:pt x="302" y="2921"/>
                    <a:pt x="276" y="2921"/>
                  </a:cubicBezTo>
                  <a:cubicBezTo>
                    <a:pt x="249" y="2921"/>
                    <a:pt x="224" y="2911"/>
                    <a:pt x="205" y="2892"/>
                  </a:cubicBezTo>
                  <a:cubicBezTo>
                    <a:pt x="186" y="2873"/>
                    <a:pt x="176" y="2848"/>
                    <a:pt x="176" y="2821"/>
                  </a:cubicBezTo>
                  <a:cubicBezTo>
                    <a:pt x="176" y="2794"/>
                    <a:pt x="186" y="2769"/>
                    <a:pt x="205" y="2750"/>
                  </a:cubicBezTo>
                  <a:cubicBezTo>
                    <a:pt x="224" y="2731"/>
                    <a:pt x="249" y="2721"/>
                    <a:pt x="276" y="2721"/>
                  </a:cubicBezTo>
                  <a:cubicBezTo>
                    <a:pt x="302" y="2721"/>
                    <a:pt x="328" y="2731"/>
                    <a:pt x="346" y="2750"/>
                  </a:cubicBezTo>
                  <a:cubicBezTo>
                    <a:pt x="365" y="2769"/>
                    <a:pt x="376" y="2794"/>
                    <a:pt x="376" y="2821"/>
                  </a:cubicBezTo>
                  <a:cubicBezTo>
                    <a:pt x="376" y="2848"/>
                    <a:pt x="365" y="2873"/>
                    <a:pt x="346" y="2892"/>
                  </a:cubicBezTo>
                  <a:close/>
                  <a:moveTo>
                    <a:pt x="2348" y="3760"/>
                  </a:moveTo>
                  <a:cubicBezTo>
                    <a:pt x="2348" y="3815"/>
                    <a:pt x="2304" y="3860"/>
                    <a:pt x="2248" y="3860"/>
                  </a:cubicBezTo>
                  <a:cubicBezTo>
                    <a:pt x="2193" y="3860"/>
                    <a:pt x="2148" y="3815"/>
                    <a:pt x="2148" y="3760"/>
                  </a:cubicBezTo>
                  <a:cubicBezTo>
                    <a:pt x="2148" y="3705"/>
                    <a:pt x="2193" y="3660"/>
                    <a:pt x="2248" y="3660"/>
                  </a:cubicBezTo>
                  <a:cubicBezTo>
                    <a:pt x="2304" y="3660"/>
                    <a:pt x="2348" y="3705"/>
                    <a:pt x="2348" y="3760"/>
                  </a:cubicBezTo>
                  <a:close/>
                  <a:moveTo>
                    <a:pt x="4668" y="4019"/>
                  </a:moveTo>
                  <a:cubicBezTo>
                    <a:pt x="4629" y="4058"/>
                    <a:pt x="4565" y="4058"/>
                    <a:pt x="4526" y="4019"/>
                  </a:cubicBezTo>
                  <a:cubicBezTo>
                    <a:pt x="4487" y="3980"/>
                    <a:pt x="4487" y="3916"/>
                    <a:pt x="4526" y="3878"/>
                  </a:cubicBezTo>
                  <a:cubicBezTo>
                    <a:pt x="4546" y="3858"/>
                    <a:pt x="4571" y="3848"/>
                    <a:pt x="4597" y="3848"/>
                  </a:cubicBezTo>
                  <a:cubicBezTo>
                    <a:pt x="4623" y="3848"/>
                    <a:pt x="4648" y="3858"/>
                    <a:pt x="4668" y="3878"/>
                  </a:cubicBezTo>
                  <a:cubicBezTo>
                    <a:pt x="4707" y="3916"/>
                    <a:pt x="4707" y="3980"/>
                    <a:pt x="4668" y="40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7">
              <a:extLst>
                <a:ext uri="{FF2B5EF4-FFF2-40B4-BE49-F238E27FC236}">
                  <a16:creationId xmlns:a16="http://schemas.microsoft.com/office/drawing/2014/main" id="{6FB3A7BD-10CB-4962-A377-137A92C0095F}"/>
                </a:ext>
              </a:extLst>
            </p:cNvPr>
            <p:cNvSpPr>
              <a:spLocks noEditPoints="1"/>
            </p:cNvSpPr>
            <p:nvPr/>
          </p:nvSpPr>
          <p:spPr bwMode="auto">
            <a:xfrm>
              <a:off x="-8915400" y="-174625"/>
              <a:ext cx="4014788" cy="4406900"/>
            </a:xfrm>
            <a:custGeom>
              <a:avLst/>
              <a:gdLst>
                <a:gd name="T0" fmla="*/ 1541 w 1866"/>
                <a:gd name="T1" fmla="*/ 393 h 2054"/>
                <a:gd name="T2" fmla="*/ 1197 w 1866"/>
                <a:gd name="T3" fmla="*/ 0 h 2054"/>
                <a:gd name="T4" fmla="*/ 669 w 1866"/>
                <a:gd name="T5" fmla="*/ 0 h 2054"/>
                <a:gd name="T6" fmla="*/ 325 w 1866"/>
                <a:gd name="T7" fmla="*/ 393 h 2054"/>
                <a:gd name="T8" fmla="*/ 92 w 1866"/>
                <a:gd name="T9" fmla="*/ 1042 h 2054"/>
                <a:gd name="T10" fmla="*/ 211 w 1866"/>
                <a:gd name="T11" fmla="*/ 1684 h 2054"/>
                <a:gd name="T12" fmla="*/ 616 w 1866"/>
                <a:gd name="T13" fmla="*/ 2054 h 2054"/>
                <a:gd name="T14" fmla="*/ 1250 w 1866"/>
                <a:gd name="T15" fmla="*/ 2054 h 2054"/>
                <a:gd name="T16" fmla="*/ 1866 w 1866"/>
                <a:gd name="T17" fmla="*/ 1356 h 2054"/>
                <a:gd name="T18" fmla="*/ 1866 w 1866"/>
                <a:gd name="T19" fmla="*/ 792 h 2054"/>
                <a:gd name="T20" fmla="*/ 1691 w 1866"/>
                <a:gd name="T21" fmla="*/ 1356 h 2054"/>
                <a:gd name="T22" fmla="*/ 1382 w 1866"/>
                <a:gd name="T23" fmla="*/ 1335 h 2054"/>
                <a:gd name="T24" fmla="*/ 1329 w 1866"/>
                <a:gd name="T25" fmla="*/ 1503 h 2054"/>
                <a:gd name="T26" fmla="*/ 1250 w 1866"/>
                <a:gd name="T27" fmla="*/ 1879 h 2054"/>
                <a:gd name="T28" fmla="*/ 1021 w 1866"/>
                <a:gd name="T29" fmla="*/ 1121 h 2054"/>
                <a:gd name="T30" fmla="*/ 1338 w 1866"/>
                <a:gd name="T31" fmla="*/ 839 h 2054"/>
                <a:gd name="T32" fmla="*/ 1021 w 1866"/>
                <a:gd name="T33" fmla="*/ 816 h 2054"/>
                <a:gd name="T34" fmla="*/ 933 w 1866"/>
                <a:gd name="T35" fmla="*/ 616 h 2054"/>
                <a:gd name="T36" fmla="*/ 845 w 1866"/>
                <a:gd name="T37" fmla="*/ 1192 h 2054"/>
                <a:gd name="T38" fmla="*/ 638 w 1866"/>
                <a:gd name="T39" fmla="*/ 1205 h 2054"/>
                <a:gd name="T40" fmla="*/ 845 w 1866"/>
                <a:gd name="T41" fmla="*/ 1497 h 2054"/>
                <a:gd name="T42" fmla="*/ 616 w 1866"/>
                <a:gd name="T43" fmla="*/ 1879 h 2054"/>
                <a:gd name="T44" fmla="*/ 441 w 1866"/>
                <a:gd name="T45" fmla="*/ 1559 h 2054"/>
                <a:gd name="T46" fmla="*/ 318 w 1866"/>
                <a:gd name="T47" fmla="*/ 1434 h 2054"/>
                <a:gd name="T48" fmla="*/ 175 w 1866"/>
                <a:gd name="T49" fmla="*/ 1309 h 2054"/>
                <a:gd name="T50" fmla="*/ 490 w 1866"/>
                <a:gd name="T51" fmla="*/ 925 h 2054"/>
                <a:gd name="T52" fmla="*/ 223 w 1866"/>
                <a:gd name="T53" fmla="*/ 925 h 2054"/>
                <a:gd name="T54" fmla="*/ 455 w 1866"/>
                <a:gd name="T55" fmla="*/ 551 h 2054"/>
                <a:gd name="T56" fmla="*/ 514 w 1866"/>
                <a:gd name="T57" fmla="*/ 531 h 2054"/>
                <a:gd name="T58" fmla="*/ 530 w 1866"/>
                <a:gd name="T59" fmla="*/ 414 h 2054"/>
                <a:gd name="T60" fmla="*/ 525 w 1866"/>
                <a:gd name="T61" fmla="*/ 407 h 2054"/>
                <a:gd name="T62" fmla="*/ 492 w 1866"/>
                <a:gd name="T63" fmla="*/ 322 h 2054"/>
                <a:gd name="T64" fmla="*/ 845 w 1866"/>
                <a:gd name="T65" fmla="*/ 322 h 2054"/>
                <a:gd name="T66" fmla="*/ 1021 w 1866"/>
                <a:gd name="T67" fmla="*/ 322 h 2054"/>
                <a:gd name="T68" fmla="*/ 1373 w 1866"/>
                <a:gd name="T69" fmla="*/ 322 h 2054"/>
                <a:gd name="T70" fmla="*/ 1216 w 1866"/>
                <a:gd name="T71" fmla="*/ 414 h 2054"/>
                <a:gd name="T72" fmla="*/ 1284 w 1866"/>
                <a:gd name="T73" fmla="*/ 576 h 2054"/>
                <a:gd name="T74" fmla="*/ 1408 w 1866"/>
                <a:gd name="T75" fmla="*/ 551 h 2054"/>
                <a:gd name="T76" fmla="*/ 1691 w 1866"/>
                <a:gd name="T77" fmla="*/ 792 h 2054"/>
                <a:gd name="T78" fmla="*/ 1508 w 1866"/>
                <a:gd name="T79" fmla="*/ 1074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66" h="2054">
                  <a:moveTo>
                    <a:pt x="1866" y="792"/>
                  </a:moveTo>
                  <a:cubicBezTo>
                    <a:pt x="1866" y="604"/>
                    <a:pt x="1729" y="445"/>
                    <a:pt x="1541" y="393"/>
                  </a:cubicBezTo>
                  <a:cubicBezTo>
                    <a:pt x="1546" y="370"/>
                    <a:pt x="1549" y="347"/>
                    <a:pt x="1549" y="322"/>
                  </a:cubicBezTo>
                  <a:cubicBezTo>
                    <a:pt x="1549" y="145"/>
                    <a:pt x="1391" y="0"/>
                    <a:pt x="1197" y="0"/>
                  </a:cubicBezTo>
                  <a:cubicBezTo>
                    <a:pt x="1092" y="0"/>
                    <a:pt x="998" y="42"/>
                    <a:pt x="933" y="109"/>
                  </a:cubicBezTo>
                  <a:cubicBezTo>
                    <a:pt x="868" y="42"/>
                    <a:pt x="774" y="0"/>
                    <a:pt x="669" y="0"/>
                  </a:cubicBezTo>
                  <a:cubicBezTo>
                    <a:pt x="475" y="0"/>
                    <a:pt x="317" y="145"/>
                    <a:pt x="317" y="322"/>
                  </a:cubicBezTo>
                  <a:cubicBezTo>
                    <a:pt x="317" y="347"/>
                    <a:pt x="320" y="370"/>
                    <a:pt x="325" y="393"/>
                  </a:cubicBezTo>
                  <a:cubicBezTo>
                    <a:pt x="137" y="445"/>
                    <a:pt x="0" y="604"/>
                    <a:pt x="0" y="792"/>
                  </a:cubicBezTo>
                  <a:cubicBezTo>
                    <a:pt x="0" y="884"/>
                    <a:pt x="32" y="971"/>
                    <a:pt x="92" y="1042"/>
                  </a:cubicBezTo>
                  <a:cubicBezTo>
                    <a:pt x="34" y="1118"/>
                    <a:pt x="0" y="1211"/>
                    <a:pt x="0" y="1309"/>
                  </a:cubicBezTo>
                  <a:cubicBezTo>
                    <a:pt x="0" y="1458"/>
                    <a:pt x="80" y="1598"/>
                    <a:pt x="211" y="1684"/>
                  </a:cubicBezTo>
                  <a:cubicBezTo>
                    <a:pt x="211" y="1684"/>
                    <a:pt x="211" y="1684"/>
                    <a:pt x="211" y="1685"/>
                  </a:cubicBezTo>
                  <a:cubicBezTo>
                    <a:pt x="211" y="1888"/>
                    <a:pt x="393" y="2054"/>
                    <a:pt x="616" y="2054"/>
                  </a:cubicBezTo>
                  <a:cubicBezTo>
                    <a:pt x="744" y="2054"/>
                    <a:pt x="859" y="1999"/>
                    <a:pt x="933" y="1914"/>
                  </a:cubicBezTo>
                  <a:cubicBezTo>
                    <a:pt x="1007" y="1999"/>
                    <a:pt x="1122" y="2054"/>
                    <a:pt x="1250" y="2054"/>
                  </a:cubicBezTo>
                  <a:cubicBezTo>
                    <a:pt x="1465" y="2054"/>
                    <a:pt x="1641" y="1901"/>
                    <a:pt x="1654" y="1707"/>
                  </a:cubicBezTo>
                  <a:cubicBezTo>
                    <a:pt x="1785" y="1632"/>
                    <a:pt x="1866" y="1499"/>
                    <a:pt x="1866" y="1356"/>
                  </a:cubicBezTo>
                  <a:cubicBezTo>
                    <a:pt x="1866" y="1250"/>
                    <a:pt x="1821" y="1150"/>
                    <a:pt x="1744" y="1074"/>
                  </a:cubicBezTo>
                  <a:cubicBezTo>
                    <a:pt x="1821" y="998"/>
                    <a:pt x="1866" y="898"/>
                    <a:pt x="1866" y="792"/>
                  </a:cubicBezTo>
                  <a:close/>
                  <a:moveTo>
                    <a:pt x="1555" y="1152"/>
                  </a:moveTo>
                  <a:cubicBezTo>
                    <a:pt x="1640" y="1196"/>
                    <a:pt x="1691" y="1273"/>
                    <a:pt x="1691" y="1356"/>
                  </a:cubicBezTo>
                  <a:cubicBezTo>
                    <a:pt x="1691" y="1418"/>
                    <a:pt x="1662" y="1477"/>
                    <a:pt x="1613" y="1521"/>
                  </a:cubicBezTo>
                  <a:cubicBezTo>
                    <a:pt x="1567" y="1435"/>
                    <a:pt x="1485" y="1367"/>
                    <a:pt x="1382" y="1335"/>
                  </a:cubicBezTo>
                  <a:cubicBezTo>
                    <a:pt x="1336" y="1320"/>
                    <a:pt x="1286" y="1346"/>
                    <a:pt x="1272" y="1392"/>
                  </a:cubicBezTo>
                  <a:cubicBezTo>
                    <a:pt x="1257" y="1439"/>
                    <a:pt x="1283" y="1488"/>
                    <a:pt x="1329" y="1503"/>
                  </a:cubicBezTo>
                  <a:cubicBezTo>
                    <a:pt x="1419" y="1531"/>
                    <a:pt x="1479" y="1604"/>
                    <a:pt x="1479" y="1685"/>
                  </a:cubicBezTo>
                  <a:cubicBezTo>
                    <a:pt x="1479" y="1792"/>
                    <a:pt x="1376" y="1879"/>
                    <a:pt x="1250" y="1879"/>
                  </a:cubicBezTo>
                  <a:cubicBezTo>
                    <a:pt x="1124" y="1879"/>
                    <a:pt x="1021" y="1792"/>
                    <a:pt x="1021" y="1685"/>
                  </a:cubicBezTo>
                  <a:cubicBezTo>
                    <a:pt x="1021" y="1121"/>
                    <a:pt x="1021" y="1121"/>
                    <a:pt x="1021" y="1121"/>
                  </a:cubicBezTo>
                  <a:cubicBezTo>
                    <a:pt x="1021" y="1014"/>
                    <a:pt x="1124" y="927"/>
                    <a:pt x="1250" y="927"/>
                  </a:cubicBezTo>
                  <a:cubicBezTo>
                    <a:pt x="1299" y="927"/>
                    <a:pt x="1338" y="888"/>
                    <a:pt x="1338" y="839"/>
                  </a:cubicBezTo>
                  <a:cubicBezTo>
                    <a:pt x="1338" y="791"/>
                    <a:pt x="1299" y="751"/>
                    <a:pt x="1250" y="751"/>
                  </a:cubicBezTo>
                  <a:cubicBezTo>
                    <a:pt x="1165" y="751"/>
                    <a:pt x="1086" y="775"/>
                    <a:pt x="1021" y="816"/>
                  </a:cubicBezTo>
                  <a:cubicBezTo>
                    <a:pt x="1021" y="704"/>
                    <a:pt x="1021" y="704"/>
                    <a:pt x="1021" y="704"/>
                  </a:cubicBezTo>
                  <a:cubicBezTo>
                    <a:pt x="1021" y="656"/>
                    <a:pt x="981" y="616"/>
                    <a:pt x="933" y="616"/>
                  </a:cubicBezTo>
                  <a:cubicBezTo>
                    <a:pt x="884" y="616"/>
                    <a:pt x="845" y="656"/>
                    <a:pt x="845" y="704"/>
                  </a:cubicBezTo>
                  <a:cubicBezTo>
                    <a:pt x="845" y="1192"/>
                    <a:pt x="845" y="1192"/>
                    <a:pt x="845" y="1192"/>
                  </a:cubicBezTo>
                  <a:cubicBezTo>
                    <a:pt x="815" y="1173"/>
                    <a:pt x="783" y="1158"/>
                    <a:pt x="748" y="1147"/>
                  </a:cubicBezTo>
                  <a:cubicBezTo>
                    <a:pt x="702" y="1133"/>
                    <a:pt x="652" y="1158"/>
                    <a:pt x="638" y="1205"/>
                  </a:cubicBezTo>
                  <a:cubicBezTo>
                    <a:pt x="623" y="1251"/>
                    <a:pt x="649" y="1300"/>
                    <a:pt x="695" y="1315"/>
                  </a:cubicBezTo>
                  <a:cubicBezTo>
                    <a:pt x="785" y="1343"/>
                    <a:pt x="845" y="1416"/>
                    <a:pt x="845" y="1497"/>
                  </a:cubicBezTo>
                  <a:cubicBezTo>
                    <a:pt x="845" y="1685"/>
                    <a:pt x="845" y="1685"/>
                    <a:pt x="845" y="1685"/>
                  </a:cubicBezTo>
                  <a:cubicBezTo>
                    <a:pt x="845" y="1792"/>
                    <a:pt x="742" y="1879"/>
                    <a:pt x="616" y="1879"/>
                  </a:cubicBezTo>
                  <a:cubicBezTo>
                    <a:pt x="490" y="1879"/>
                    <a:pt x="387" y="1792"/>
                    <a:pt x="387" y="1685"/>
                  </a:cubicBezTo>
                  <a:cubicBezTo>
                    <a:pt x="387" y="1639"/>
                    <a:pt x="406" y="1594"/>
                    <a:pt x="441" y="1559"/>
                  </a:cubicBezTo>
                  <a:cubicBezTo>
                    <a:pt x="476" y="1525"/>
                    <a:pt x="476" y="1469"/>
                    <a:pt x="442" y="1435"/>
                  </a:cubicBezTo>
                  <a:cubicBezTo>
                    <a:pt x="408" y="1400"/>
                    <a:pt x="352" y="1400"/>
                    <a:pt x="318" y="1434"/>
                  </a:cubicBezTo>
                  <a:cubicBezTo>
                    <a:pt x="296" y="1455"/>
                    <a:pt x="278" y="1478"/>
                    <a:pt x="263" y="1503"/>
                  </a:cubicBezTo>
                  <a:cubicBezTo>
                    <a:pt x="208" y="1450"/>
                    <a:pt x="175" y="1381"/>
                    <a:pt x="175" y="1309"/>
                  </a:cubicBezTo>
                  <a:cubicBezTo>
                    <a:pt x="175" y="1179"/>
                    <a:pt x="278" y="1064"/>
                    <a:pt x="424" y="1031"/>
                  </a:cubicBezTo>
                  <a:cubicBezTo>
                    <a:pt x="471" y="1020"/>
                    <a:pt x="501" y="973"/>
                    <a:pt x="490" y="925"/>
                  </a:cubicBezTo>
                  <a:cubicBezTo>
                    <a:pt x="479" y="878"/>
                    <a:pt x="432" y="848"/>
                    <a:pt x="385" y="859"/>
                  </a:cubicBezTo>
                  <a:cubicBezTo>
                    <a:pt x="326" y="873"/>
                    <a:pt x="271" y="895"/>
                    <a:pt x="223" y="925"/>
                  </a:cubicBezTo>
                  <a:cubicBezTo>
                    <a:pt x="192" y="886"/>
                    <a:pt x="175" y="840"/>
                    <a:pt x="175" y="792"/>
                  </a:cubicBezTo>
                  <a:cubicBezTo>
                    <a:pt x="175" y="660"/>
                    <a:pt x="301" y="552"/>
                    <a:pt x="455" y="551"/>
                  </a:cubicBezTo>
                  <a:cubicBezTo>
                    <a:pt x="456" y="551"/>
                    <a:pt x="457" y="551"/>
                    <a:pt x="458" y="551"/>
                  </a:cubicBezTo>
                  <a:cubicBezTo>
                    <a:pt x="478" y="551"/>
                    <a:pt x="498" y="545"/>
                    <a:pt x="514" y="531"/>
                  </a:cubicBezTo>
                  <a:cubicBezTo>
                    <a:pt x="548" y="502"/>
                    <a:pt x="555" y="454"/>
                    <a:pt x="532" y="417"/>
                  </a:cubicBezTo>
                  <a:cubicBezTo>
                    <a:pt x="531" y="416"/>
                    <a:pt x="531" y="415"/>
                    <a:pt x="530" y="414"/>
                  </a:cubicBezTo>
                  <a:cubicBezTo>
                    <a:pt x="530" y="414"/>
                    <a:pt x="529" y="413"/>
                    <a:pt x="529" y="413"/>
                  </a:cubicBezTo>
                  <a:cubicBezTo>
                    <a:pt x="528" y="411"/>
                    <a:pt x="526" y="409"/>
                    <a:pt x="525" y="407"/>
                  </a:cubicBezTo>
                  <a:cubicBezTo>
                    <a:pt x="525" y="407"/>
                    <a:pt x="525" y="407"/>
                    <a:pt x="525" y="407"/>
                  </a:cubicBezTo>
                  <a:cubicBezTo>
                    <a:pt x="510" y="389"/>
                    <a:pt x="492" y="361"/>
                    <a:pt x="492" y="322"/>
                  </a:cubicBezTo>
                  <a:cubicBezTo>
                    <a:pt x="492" y="241"/>
                    <a:pt x="572" y="175"/>
                    <a:pt x="669" y="175"/>
                  </a:cubicBezTo>
                  <a:cubicBezTo>
                    <a:pt x="766" y="175"/>
                    <a:pt x="845" y="241"/>
                    <a:pt x="845" y="322"/>
                  </a:cubicBezTo>
                  <a:cubicBezTo>
                    <a:pt x="845" y="371"/>
                    <a:pt x="884" y="410"/>
                    <a:pt x="933" y="410"/>
                  </a:cubicBezTo>
                  <a:cubicBezTo>
                    <a:pt x="982" y="410"/>
                    <a:pt x="1021" y="371"/>
                    <a:pt x="1021" y="322"/>
                  </a:cubicBezTo>
                  <a:cubicBezTo>
                    <a:pt x="1021" y="241"/>
                    <a:pt x="1100" y="175"/>
                    <a:pt x="1197" y="175"/>
                  </a:cubicBezTo>
                  <a:cubicBezTo>
                    <a:pt x="1294" y="175"/>
                    <a:pt x="1373" y="241"/>
                    <a:pt x="1373" y="322"/>
                  </a:cubicBezTo>
                  <a:cubicBezTo>
                    <a:pt x="1373" y="344"/>
                    <a:pt x="1368" y="363"/>
                    <a:pt x="1360" y="378"/>
                  </a:cubicBezTo>
                  <a:cubicBezTo>
                    <a:pt x="1310" y="382"/>
                    <a:pt x="1262" y="395"/>
                    <a:pt x="1216" y="414"/>
                  </a:cubicBezTo>
                  <a:cubicBezTo>
                    <a:pt x="1171" y="433"/>
                    <a:pt x="1150" y="484"/>
                    <a:pt x="1169" y="529"/>
                  </a:cubicBezTo>
                  <a:cubicBezTo>
                    <a:pt x="1188" y="574"/>
                    <a:pt x="1240" y="595"/>
                    <a:pt x="1284" y="576"/>
                  </a:cubicBezTo>
                  <a:cubicBezTo>
                    <a:pt x="1322" y="560"/>
                    <a:pt x="1363" y="552"/>
                    <a:pt x="1406" y="551"/>
                  </a:cubicBezTo>
                  <a:cubicBezTo>
                    <a:pt x="1407" y="551"/>
                    <a:pt x="1408" y="551"/>
                    <a:pt x="1408" y="551"/>
                  </a:cubicBezTo>
                  <a:cubicBezTo>
                    <a:pt x="1409" y="551"/>
                    <a:pt x="1410" y="551"/>
                    <a:pt x="1411" y="551"/>
                  </a:cubicBezTo>
                  <a:cubicBezTo>
                    <a:pt x="1565" y="552"/>
                    <a:pt x="1691" y="660"/>
                    <a:pt x="1691" y="792"/>
                  </a:cubicBezTo>
                  <a:cubicBezTo>
                    <a:pt x="1691" y="875"/>
                    <a:pt x="1640" y="952"/>
                    <a:pt x="1555" y="996"/>
                  </a:cubicBezTo>
                  <a:cubicBezTo>
                    <a:pt x="1526" y="1011"/>
                    <a:pt x="1508" y="1041"/>
                    <a:pt x="1508" y="1074"/>
                  </a:cubicBezTo>
                  <a:cubicBezTo>
                    <a:pt x="1508" y="1107"/>
                    <a:pt x="1526" y="1136"/>
                    <a:pt x="1555" y="11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Sous-titre 1"/>
          <p:cNvSpPr>
            <a:spLocks noGrp="1"/>
          </p:cNvSpPr>
          <p:nvPr>
            <p:ph type="subTitle" idx="1"/>
          </p:nvPr>
        </p:nvSpPr>
        <p:spPr/>
        <p:txBody>
          <a:bodyPr/>
          <a:lstStyle/>
          <a:p>
            <a:r>
              <a:rPr lang="fr-FR" dirty="0" err="1">
                <a:solidFill>
                  <a:schemeClr val="bg1"/>
                </a:solidFill>
              </a:rPr>
              <a:t>MUG’In</a:t>
            </a:r>
            <a:r>
              <a:rPr lang="fr-FR" dirty="0">
                <a:solidFill>
                  <a:schemeClr val="bg1"/>
                </a:solidFill>
              </a:rPr>
              <a:t> Clermont - Sylvain Le Gouellec - 05/12/2019</a:t>
            </a:r>
          </a:p>
        </p:txBody>
      </p:sp>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23812C4-4D9F-42FF-ACCB-F0837BD72E3F}"/>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
        <p:nvSpPr>
          <p:cNvPr id="8" name="ZoneTexte 7">
            <a:extLst>
              <a:ext uri="{FF2B5EF4-FFF2-40B4-BE49-F238E27FC236}">
                <a16:creationId xmlns:a16="http://schemas.microsoft.com/office/drawing/2014/main" id="{AFBF017E-6152-4717-BC29-19485FC04FEE}"/>
              </a:ext>
            </a:extLst>
          </p:cNvPr>
          <p:cNvSpPr txBox="1"/>
          <p:nvPr/>
        </p:nvSpPr>
        <p:spPr>
          <a:xfrm>
            <a:off x="4654252" y="993426"/>
            <a:ext cx="2685415" cy="461665"/>
          </a:xfrm>
          <a:prstGeom prst="rect">
            <a:avLst/>
          </a:prstGeom>
          <a:noFill/>
        </p:spPr>
        <p:txBody>
          <a:bodyPr wrap="none" rtlCol="0">
            <a:spAutoFit/>
          </a:bodyPr>
          <a:lstStyle/>
          <a:p>
            <a:r>
              <a:rPr lang="fr-FR" dirty="0">
                <a:solidFill>
                  <a:srgbClr val="92D050"/>
                </a:solidFill>
              </a:rPr>
              <a:t>Bot </a:t>
            </a:r>
            <a:r>
              <a:rPr lang="fr-FR" dirty="0" err="1">
                <a:solidFill>
                  <a:srgbClr val="92D050"/>
                </a:solidFill>
              </a:rPr>
              <a:t>implementation</a:t>
            </a:r>
            <a:endParaRPr lang="fr-FR" dirty="0">
              <a:solidFill>
                <a:srgbClr val="92D050"/>
              </a:solidFill>
            </a:endParaRPr>
          </a:p>
        </p:txBody>
      </p:sp>
      <p:sp>
        <p:nvSpPr>
          <p:cNvPr id="4" name="ZoneTexte 3">
            <a:extLst>
              <a:ext uri="{FF2B5EF4-FFF2-40B4-BE49-F238E27FC236}">
                <a16:creationId xmlns:a16="http://schemas.microsoft.com/office/drawing/2014/main" id="{4C920972-0FB2-4E47-A791-B21004C02279}"/>
              </a:ext>
            </a:extLst>
          </p:cNvPr>
          <p:cNvSpPr txBox="1"/>
          <p:nvPr/>
        </p:nvSpPr>
        <p:spPr>
          <a:xfrm>
            <a:off x="4078188" y="4581128"/>
            <a:ext cx="1539396" cy="830997"/>
          </a:xfrm>
          <a:prstGeom prst="rect">
            <a:avLst/>
          </a:prstGeom>
          <a:noFill/>
        </p:spPr>
        <p:txBody>
          <a:bodyPr wrap="none" rtlCol="0">
            <a:spAutoFit/>
          </a:bodyPr>
          <a:lstStyle/>
          <a:p>
            <a:r>
              <a:rPr lang="fr-FR" dirty="0">
                <a:solidFill>
                  <a:schemeClr val="accent3"/>
                </a:solidFill>
              </a:rPr>
              <a:t>Cognitives </a:t>
            </a:r>
          </a:p>
          <a:p>
            <a:r>
              <a:rPr lang="fr-FR" dirty="0">
                <a:solidFill>
                  <a:schemeClr val="accent3"/>
                </a:solidFill>
              </a:rPr>
              <a:t>Services</a:t>
            </a:r>
          </a:p>
        </p:txBody>
      </p:sp>
      <p:sp>
        <p:nvSpPr>
          <p:cNvPr id="5" name="ZoneTexte 4">
            <a:extLst>
              <a:ext uri="{FF2B5EF4-FFF2-40B4-BE49-F238E27FC236}">
                <a16:creationId xmlns:a16="http://schemas.microsoft.com/office/drawing/2014/main" id="{2BF6E0FC-C36E-4396-A497-696DE16A8DB9}"/>
              </a:ext>
            </a:extLst>
          </p:cNvPr>
          <p:cNvSpPr txBox="1"/>
          <p:nvPr/>
        </p:nvSpPr>
        <p:spPr>
          <a:xfrm>
            <a:off x="9478788" y="624094"/>
            <a:ext cx="2153859" cy="830997"/>
          </a:xfrm>
          <a:prstGeom prst="rect">
            <a:avLst/>
          </a:prstGeom>
          <a:noFill/>
        </p:spPr>
        <p:txBody>
          <a:bodyPr wrap="none" rtlCol="0">
            <a:spAutoFit/>
          </a:bodyPr>
          <a:lstStyle/>
          <a:p>
            <a:r>
              <a:rPr lang="fr-FR" dirty="0">
                <a:solidFill>
                  <a:schemeClr val="tx2"/>
                </a:solidFill>
              </a:rPr>
              <a:t>API, Graph, DB, </a:t>
            </a:r>
          </a:p>
          <a:p>
            <a:r>
              <a:rPr lang="fr-FR" dirty="0" err="1">
                <a:solidFill>
                  <a:schemeClr val="tx2"/>
                </a:solidFill>
              </a:rPr>
              <a:t>etc</a:t>
            </a:r>
            <a:r>
              <a:rPr lang="fr-FR" dirty="0">
                <a:solidFill>
                  <a:schemeClr val="tx2"/>
                </a:solidFill>
              </a:rPr>
              <a:t> ..</a:t>
            </a:r>
          </a:p>
        </p:txBody>
      </p:sp>
    </p:spTree>
    <p:extLst>
      <p:ext uri="{BB962C8B-B14F-4D97-AF65-F5344CB8AC3E}">
        <p14:creationId xmlns:p14="http://schemas.microsoft.com/office/powerpoint/2010/main" val="87203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2B03F2-E0D3-47B3-8719-3B6AA9FC3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77" y="1008745"/>
            <a:ext cx="9551019" cy="5005158"/>
          </a:xfrm>
          <a:prstGeom prst="rect">
            <a:avLst/>
          </a:prstGeom>
        </p:spPr>
      </p:pic>
      <p:sp>
        <p:nvSpPr>
          <p:cNvPr id="6" name="Titre 1">
            <a:extLst>
              <a:ext uri="{FF2B5EF4-FFF2-40B4-BE49-F238E27FC236}">
                <a16:creationId xmlns:a16="http://schemas.microsoft.com/office/drawing/2014/main" id="{90774318-AE41-40CC-A847-E926BC2AE432}"/>
              </a:ext>
            </a:extLst>
          </p:cNvPr>
          <p:cNvSpPr>
            <a:spLocks noGrp="1"/>
          </p:cNvSpPr>
          <p:nvPr>
            <p:ph type="ctrTitle"/>
          </p:nvPr>
        </p:nvSpPr>
        <p:spPr>
          <a:xfrm>
            <a:off x="405780" y="116632"/>
            <a:ext cx="10360501" cy="864096"/>
          </a:xfrm>
        </p:spPr>
        <p:txBody>
          <a:bodyPr/>
          <a:lstStyle/>
          <a:p>
            <a:r>
              <a:rPr lang="fr-FR" dirty="0" err="1"/>
              <a:t>Chatbot</a:t>
            </a:r>
            <a:r>
              <a:rPr lang="fr-FR" dirty="0"/>
              <a:t> </a:t>
            </a:r>
            <a:r>
              <a:rPr lang="fr-FR" dirty="0" err="1"/>
              <a:t>implemented</a:t>
            </a:r>
            <a:endParaRPr lang="fr-FR" dirty="0"/>
          </a:p>
        </p:txBody>
      </p:sp>
    </p:spTree>
    <p:extLst>
      <p:ext uri="{BB962C8B-B14F-4D97-AF65-F5344CB8AC3E}">
        <p14:creationId xmlns:p14="http://schemas.microsoft.com/office/powerpoint/2010/main" val="1539165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05780" y="116632"/>
            <a:ext cx="10360501" cy="864096"/>
          </a:xfrm>
        </p:spPr>
        <p:txBody>
          <a:bodyPr/>
          <a:lstStyle/>
          <a:p>
            <a:r>
              <a:rPr lang="fr-FR" dirty="0"/>
              <a:t>Middlewares</a:t>
            </a:r>
          </a:p>
        </p:txBody>
      </p:sp>
      <p:pic>
        <p:nvPicPr>
          <p:cNvPr id="4" name="Image 3">
            <a:extLst>
              <a:ext uri="{FF2B5EF4-FFF2-40B4-BE49-F238E27FC236}">
                <a16:creationId xmlns:a16="http://schemas.microsoft.com/office/drawing/2014/main" id="{020E0FA8-7A04-4ED1-9538-722F0B2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44" y="1124744"/>
            <a:ext cx="9323409" cy="5365006"/>
          </a:xfrm>
          <a:prstGeom prst="rect">
            <a:avLst/>
          </a:prstGeom>
        </p:spPr>
      </p:pic>
    </p:spTree>
    <p:extLst>
      <p:ext uri="{BB962C8B-B14F-4D97-AF65-F5344CB8AC3E}">
        <p14:creationId xmlns:p14="http://schemas.microsoft.com/office/powerpoint/2010/main" val="824333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6268995" cy="1007567"/>
          </a:xfrm>
        </p:spPr>
        <p:txBody>
          <a:bodyPr/>
          <a:lstStyle/>
          <a:p>
            <a:r>
              <a:rPr lang="en-IN" dirty="0">
                <a:solidFill>
                  <a:schemeClr val="bg1"/>
                </a:solidFill>
              </a:rPr>
              <a:t>Bot’s State</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02</a:t>
            </a:r>
          </a:p>
        </p:txBody>
      </p:sp>
    </p:spTree>
    <p:extLst>
      <p:ext uri="{BB962C8B-B14F-4D97-AF65-F5344CB8AC3E}">
        <p14:creationId xmlns:p14="http://schemas.microsoft.com/office/powerpoint/2010/main" val="659321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normAutofit/>
          </a:bodyPr>
          <a:lstStyle/>
          <a:p>
            <a:pPr marL="571500" indent="-571500">
              <a:buFontTx/>
              <a:buChar char="-"/>
            </a:pPr>
            <a:r>
              <a:rPr lang="en-US" dirty="0"/>
              <a:t>A bot is inherently stateless</a:t>
            </a:r>
          </a:p>
          <a:p>
            <a:pPr marL="571500" indent="-571500">
              <a:buFontTx/>
              <a:buChar char="-"/>
            </a:pPr>
            <a:r>
              <a:rPr lang="en-US" dirty="0"/>
              <a:t>Maintaining state allows your bot to have more meaningful conversations by remembering certain things about a user or conversation.</a:t>
            </a:r>
          </a:p>
          <a:p>
            <a:pPr marL="571500" indent="-571500">
              <a:buFontTx/>
              <a:buChar char="-"/>
            </a:pPr>
            <a:endParaRPr lang="en-US" dirty="0"/>
          </a:p>
          <a:p>
            <a:r>
              <a:rPr lang="en-US" u="sng" dirty="0"/>
              <a:t>Example</a:t>
            </a:r>
            <a:r>
              <a:rPr lang="en-US" dirty="0"/>
              <a:t> : if you've talked to a user previously, you can save previous information about them, so that you don't have to ask for it again</a:t>
            </a:r>
            <a:endParaRPr lang="fr-FR" dirty="0"/>
          </a:p>
        </p:txBody>
      </p:sp>
    </p:spTree>
    <p:extLst>
      <p:ext uri="{BB962C8B-B14F-4D97-AF65-F5344CB8AC3E}">
        <p14:creationId xmlns:p14="http://schemas.microsoft.com/office/powerpoint/2010/main" val="164828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3240360"/>
          </a:xfrm>
        </p:spPr>
        <p:txBody>
          <a:bodyPr>
            <a:normAutofit lnSpcReduction="10000"/>
          </a:bodyPr>
          <a:lstStyle/>
          <a:p>
            <a:r>
              <a:rPr lang="en-US" dirty="0"/>
              <a:t>Bot Framework SDK includes some implementations</a:t>
            </a:r>
            <a:r>
              <a:rPr lang="fr-FR" b="1" dirty="0"/>
              <a:t> :</a:t>
            </a:r>
          </a:p>
          <a:p>
            <a:pPr marL="571500" indent="-571500">
              <a:buFontTx/>
              <a:buChar char="-"/>
            </a:pPr>
            <a:r>
              <a:rPr lang="fr-FR" b="1" dirty="0"/>
              <a:t>In memory</a:t>
            </a:r>
          </a:p>
          <a:p>
            <a:pPr marL="571500" indent="-571500">
              <a:buFontTx/>
              <a:buChar char="-"/>
            </a:pPr>
            <a:r>
              <a:rPr lang="fr-FR" b="1" dirty="0"/>
              <a:t>Azure Blob Storage</a:t>
            </a:r>
          </a:p>
          <a:p>
            <a:pPr marL="571500" indent="-571500">
              <a:buFontTx/>
              <a:buChar char="-"/>
            </a:pPr>
            <a:r>
              <a:rPr lang="fr-FR" b="1" dirty="0"/>
              <a:t>Cosmos DB</a:t>
            </a:r>
          </a:p>
          <a:p>
            <a:pPr algn="l"/>
            <a:r>
              <a:rPr lang="fr-FR" b="1" dirty="0"/>
              <a:t> </a:t>
            </a:r>
          </a:p>
        </p:txBody>
      </p:sp>
      <p:sp>
        <p:nvSpPr>
          <p:cNvPr id="4" name="Sous-titre 2">
            <a:extLst>
              <a:ext uri="{FF2B5EF4-FFF2-40B4-BE49-F238E27FC236}">
                <a16:creationId xmlns:a16="http://schemas.microsoft.com/office/drawing/2014/main" id="{AE192602-3785-468A-A967-D26AC0A35529}"/>
              </a:ext>
            </a:extLst>
          </p:cNvPr>
          <p:cNvSpPr txBox="1">
            <a:spLocks/>
          </p:cNvSpPr>
          <p:nvPr/>
        </p:nvSpPr>
        <p:spPr>
          <a:xfrm>
            <a:off x="0" y="3262497"/>
            <a:ext cx="12143085" cy="3240360"/>
          </a:xfrm>
          <a:prstGeom prst="rect">
            <a:avLst/>
          </a:prstGeom>
        </p:spPr>
        <p:txBody>
          <a:bodyPr vert="horz" lIns="121899" tIns="60949" rIns="121899" bIns="60949" rtlCol="0">
            <a:normAutofit lnSpcReduction="10000"/>
          </a:bodyPr>
          <a:lstStyle>
            <a:lvl1pPr marL="0" indent="0" algn="ctr" defTabSz="1218987" rtl="0" eaLnBrk="1" latinLnBrk="0" hangingPunct="1">
              <a:spcBef>
                <a:spcPct val="20000"/>
              </a:spcBef>
              <a:buFont typeface="Arial" pitchFamily="34" charset="0"/>
              <a:buNone/>
              <a:defRPr sz="3600" kern="1200">
                <a:solidFill>
                  <a:schemeClr val="tx1">
                    <a:tint val="75000"/>
                  </a:schemeClr>
                </a:solidFill>
                <a:latin typeface="+mj-lt"/>
                <a:ea typeface="+mn-ea"/>
                <a:cs typeface="+mn-cs"/>
              </a:defRPr>
            </a:lvl1pPr>
            <a:lvl2pPr marL="609493"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87"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80"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973"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46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96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453"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94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fr-FR" dirty="0" err="1"/>
              <a:t>Why</a:t>
            </a:r>
            <a:r>
              <a:rPr lang="fr-FR" dirty="0"/>
              <a:t> ?</a:t>
            </a:r>
            <a:endParaRPr lang="fr-FR" b="1" dirty="0"/>
          </a:p>
          <a:p>
            <a:pPr marL="571500" indent="-571500">
              <a:buFontTx/>
              <a:buChar char="-"/>
            </a:pPr>
            <a:r>
              <a:rPr lang="fr-FR" b="1" dirty="0"/>
              <a:t>Save conversation informations / user data</a:t>
            </a:r>
          </a:p>
          <a:p>
            <a:pPr marL="571500" indent="-571500">
              <a:buFontTx/>
              <a:buChar char="-"/>
            </a:pPr>
            <a:r>
              <a:rPr lang="fr-FR" b="1" dirty="0"/>
              <a:t>Save </a:t>
            </a:r>
            <a:r>
              <a:rPr lang="fr-FR" b="1" dirty="0" err="1"/>
              <a:t>dialog</a:t>
            </a:r>
            <a:r>
              <a:rPr lang="fr-FR" b="1" dirty="0"/>
              <a:t> state</a:t>
            </a:r>
          </a:p>
          <a:p>
            <a:pPr marL="571500" indent="-571500">
              <a:buFontTx/>
              <a:buChar char="-"/>
            </a:pPr>
            <a:r>
              <a:rPr lang="fr-FR" b="1" dirty="0"/>
              <a:t>Save </a:t>
            </a:r>
            <a:r>
              <a:rPr lang="fr-FR" b="1" dirty="0" err="1"/>
              <a:t>functional</a:t>
            </a:r>
            <a:r>
              <a:rPr lang="fr-FR" b="1" dirty="0"/>
              <a:t> data</a:t>
            </a:r>
          </a:p>
          <a:p>
            <a:pPr algn="l"/>
            <a:r>
              <a:rPr lang="fr-FR" b="1" dirty="0"/>
              <a:t> </a:t>
            </a:r>
          </a:p>
        </p:txBody>
      </p:sp>
    </p:spTree>
    <p:extLst>
      <p:ext uri="{BB962C8B-B14F-4D97-AF65-F5344CB8AC3E}">
        <p14:creationId xmlns:p14="http://schemas.microsoft.com/office/powerpoint/2010/main" val="168854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05780" y="116632"/>
            <a:ext cx="10360501" cy="864096"/>
          </a:xfrm>
        </p:spPr>
        <p:txBody>
          <a:bodyPr/>
          <a:lstStyle/>
          <a:p>
            <a:r>
              <a:rPr lang="fr-FR" dirty="0"/>
              <a:t>Save state</a:t>
            </a:r>
          </a:p>
        </p:txBody>
      </p:sp>
      <p:sp>
        <p:nvSpPr>
          <p:cNvPr id="5" name="Sous-titre 2">
            <a:extLst>
              <a:ext uri="{FF2B5EF4-FFF2-40B4-BE49-F238E27FC236}">
                <a16:creationId xmlns:a16="http://schemas.microsoft.com/office/drawing/2014/main" id="{371DD806-067E-4744-B60E-187FF805983D}"/>
              </a:ext>
            </a:extLst>
          </p:cNvPr>
          <p:cNvSpPr txBox="1">
            <a:spLocks/>
          </p:cNvSpPr>
          <p:nvPr/>
        </p:nvSpPr>
        <p:spPr>
          <a:xfrm>
            <a:off x="1053853" y="1412776"/>
            <a:ext cx="10153128" cy="3240360"/>
          </a:xfrm>
          <a:prstGeom prst="rect">
            <a:avLst/>
          </a:prstGeom>
        </p:spPr>
        <p:txBody>
          <a:bodyPr vert="horz" lIns="121899" tIns="60949" rIns="121899" bIns="60949" rtlCol="0">
            <a:normAutofit/>
          </a:bodyPr>
          <a:lstStyle>
            <a:lvl1pPr marL="0" indent="0" algn="ctr" defTabSz="1218987" rtl="0" eaLnBrk="1" latinLnBrk="0" hangingPunct="1">
              <a:spcBef>
                <a:spcPct val="20000"/>
              </a:spcBef>
              <a:buFont typeface="Arial" pitchFamily="34" charset="0"/>
              <a:buNone/>
              <a:defRPr sz="3600" kern="1200">
                <a:solidFill>
                  <a:schemeClr val="tx1">
                    <a:tint val="75000"/>
                  </a:schemeClr>
                </a:solidFill>
                <a:latin typeface="+mj-lt"/>
                <a:ea typeface="+mn-ea"/>
                <a:cs typeface="+mn-cs"/>
              </a:defRPr>
            </a:lvl1pPr>
            <a:lvl2pPr marL="609493"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87"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80"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973"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46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96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453"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94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marL="571500" indent="-571500" algn="l">
              <a:buFontTx/>
              <a:buChar char="-"/>
            </a:pPr>
            <a:r>
              <a:rPr lang="fr-FR" dirty="0"/>
              <a:t>Cache </a:t>
            </a:r>
            <a:r>
              <a:rPr lang="fr-FR" dirty="0" err="1"/>
              <a:t>implementation</a:t>
            </a:r>
            <a:r>
              <a:rPr lang="fr-FR" dirty="0"/>
              <a:t> </a:t>
            </a:r>
            <a:r>
              <a:rPr lang="fr-FR" dirty="0" err="1"/>
              <a:t>exists</a:t>
            </a:r>
            <a:endParaRPr lang="fr-FR" dirty="0"/>
          </a:p>
          <a:p>
            <a:pPr marL="571500" indent="-571500" algn="l">
              <a:buFontTx/>
              <a:buChar char="-"/>
            </a:pPr>
            <a:r>
              <a:rPr lang="en-US" dirty="0"/>
              <a:t>To save any changes in the state cache to your persisted state, you must call the state management object's </a:t>
            </a:r>
            <a:r>
              <a:rPr lang="en-US" i="1" dirty="0"/>
              <a:t>save changes</a:t>
            </a:r>
            <a:r>
              <a:rPr lang="en-US" dirty="0"/>
              <a:t> method</a:t>
            </a:r>
          </a:p>
          <a:p>
            <a:pPr marL="571500" indent="-571500" algn="l">
              <a:buFontTx/>
              <a:buChar char="-"/>
            </a:pPr>
            <a:r>
              <a:rPr lang="fr-FR" dirty="0" err="1"/>
              <a:t>AutoSaveStateMiddleware</a:t>
            </a:r>
            <a:r>
              <a:rPr lang="fr-FR" dirty="0"/>
              <a:t> in SDK</a:t>
            </a:r>
            <a:endParaRPr lang="fr-FR" b="1" dirty="0"/>
          </a:p>
        </p:txBody>
      </p:sp>
    </p:spTree>
    <p:extLst>
      <p:ext uri="{BB962C8B-B14F-4D97-AF65-F5344CB8AC3E}">
        <p14:creationId xmlns:p14="http://schemas.microsoft.com/office/powerpoint/2010/main" val="1522623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6268995" cy="1007567"/>
          </a:xfrm>
        </p:spPr>
        <p:txBody>
          <a:bodyPr/>
          <a:lstStyle/>
          <a:p>
            <a:r>
              <a:rPr lang="en-IN" dirty="0">
                <a:solidFill>
                  <a:schemeClr val="bg1"/>
                </a:solidFill>
              </a:rPr>
              <a:t>Bot conception</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r>
              <a:rPr lang="en-US" sz="2000" kern="0" dirty="0">
                <a:solidFill>
                  <a:schemeClr val="bg1"/>
                </a:solidFill>
              </a:rPr>
              <a:t>Flux / Navigation</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03</a:t>
            </a:r>
          </a:p>
        </p:txBody>
      </p:sp>
    </p:spTree>
    <p:extLst>
      <p:ext uri="{BB962C8B-B14F-4D97-AF65-F5344CB8AC3E}">
        <p14:creationId xmlns:p14="http://schemas.microsoft.com/office/powerpoint/2010/main" val="1594385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1764" y="402134"/>
            <a:ext cx="11593288" cy="830997"/>
          </a:xfrm>
          <a:prstGeom prst="rect">
            <a:avLst/>
          </a:prstGeom>
        </p:spPr>
        <p:txBody>
          <a:bodyPr wrap="square">
            <a:spAutoFit/>
          </a:bodyPr>
          <a:lstStyle/>
          <a:p>
            <a:r>
              <a:rPr lang="fr-FR" b="1" dirty="0" err="1"/>
              <a:t>Procedural</a:t>
            </a:r>
            <a:r>
              <a:rPr lang="fr-FR" b="1" dirty="0"/>
              <a:t> conversation flow</a:t>
            </a:r>
          </a:p>
          <a:p>
            <a:endParaRPr lang="fr-FR" dirty="0"/>
          </a:p>
        </p:txBody>
      </p:sp>
      <p:pic>
        <p:nvPicPr>
          <p:cNvPr id="3" name="Image 2">
            <a:extLst>
              <a:ext uri="{FF2B5EF4-FFF2-40B4-BE49-F238E27FC236}">
                <a16:creationId xmlns:a16="http://schemas.microsoft.com/office/drawing/2014/main" id="{74D07F9D-310F-4789-A2E6-A1D3DB63995D}"/>
              </a:ext>
            </a:extLst>
          </p:cNvPr>
          <p:cNvPicPr>
            <a:picLocks noChangeAspect="1"/>
          </p:cNvPicPr>
          <p:nvPr/>
        </p:nvPicPr>
        <p:blipFill>
          <a:blip r:embed="rId3"/>
          <a:stretch>
            <a:fillRect/>
          </a:stretch>
        </p:blipFill>
        <p:spPr>
          <a:xfrm>
            <a:off x="693812" y="1484784"/>
            <a:ext cx="11010900" cy="6172200"/>
          </a:xfrm>
          <a:prstGeom prst="rect">
            <a:avLst/>
          </a:prstGeom>
        </p:spPr>
      </p:pic>
    </p:spTree>
    <p:extLst>
      <p:ext uri="{BB962C8B-B14F-4D97-AF65-F5344CB8AC3E}">
        <p14:creationId xmlns:p14="http://schemas.microsoft.com/office/powerpoint/2010/main" val="422237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560" y="980728"/>
            <a:ext cx="749617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7F5C20D2-77F0-41B8-9519-55F8688A8905}"/>
              </a:ext>
            </a:extLst>
          </p:cNvPr>
          <p:cNvSpPr/>
          <p:nvPr/>
        </p:nvSpPr>
        <p:spPr>
          <a:xfrm>
            <a:off x="246823" y="213791"/>
            <a:ext cx="6092825" cy="461665"/>
          </a:xfrm>
          <a:prstGeom prst="rect">
            <a:avLst/>
          </a:prstGeom>
        </p:spPr>
        <p:txBody>
          <a:bodyPr>
            <a:spAutoFit/>
          </a:bodyPr>
          <a:lstStyle/>
          <a:p>
            <a:r>
              <a:rPr lang="fr-FR" b="1" dirty="0" err="1"/>
              <a:t>Handle</a:t>
            </a:r>
            <a:r>
              <a:rPr lang="fr-FR" b="1" dirty="0"/>
              <a:t> </a:t>
            </a:r>
            <a:r>
              <a:rPr lang="fr-FR" b="1" dirty="0" err="1"/>
              <a:t>interuptions</a:t>
            </a:r>
            <a:r>
              <a:rPr lang="fr-FR" b="1" dirty="0"/>
              <a:t> </a:t>
            </a:r>
            <a:endParaRPr lang="fr-FR" dirty="0"/>
          </a:p>
        </p:txBody>
      </p:sp>
      <p:sp>
        <p:nvSpPr>
          <p:cNvPr id="3" name="ZoneTexte 2">
            <a:extLst>
              <a:ext uri="{FF2B5EF4-FFF2-40B4-BE49-F238E27FC236}">
                <a16:creationId xmlns:a16="http://schemas.microsoft.com/office/drawing/2014/main" id="{0085F9C5-55F2-4ECB-8A97-F558FDF316E9}"/>
              </a:ext>
            </a:extLst>
          </p:cNvPr>
          <p:cNvSpPr txBox="1"/>
          <p:nvPr/>
        </p:nvSpPr>
        <p:spPr>
          <a:xfrm>
            <a:off x="247889" y="4486400"/>
            <a:ext cx="10383099" cy="1569660"/>
          </a:xfrm>
          <a:prstGeom prst="rect">
            <a:avLst/>
          </a:prstGeom>
          <a:noFill/>
        </p:spPr>
        <p:txBody>
          <a:bodyPr wrap="none" rtlCol="0">
            <a:spAutoFit/>
          </a:bodyPr>
          <a:lstStyle/>
          <a:p>
            <a:r>
              <a:rPr lang="en-US" dirty="0"/>
              <a:t>How should your bot respond?</a:t>
            </a:r>
          </a:p>
          <a:p>
            <a:r>
              <a:rPr lang="en-US" dirty="0"/>
              <a:t>- Insist that the user answer the question first ?</a:t>
            </a:r>
          </a:p>
          <a:p>
            <a:r>
              <a:rPr lang="en-US" dirty="0"/>
              <a:t>- Disregard everything that the user had done previously, and reset the dialog ?</a:t>
            </a:r>
          </a:p>
          <a:p>
            <a:r>
              <a:rPr lang="en-US" dirty="0"/>
              <a:t>- Attempt to answer the user's question and then return to that yes/no question ?</a:t>
            </a:r>
            <a:endParaRPr lang="fr-FR" dirty="0"/>
          </a:p>
        </p:txBody>
      </p:sp>
    </p:spTree>
    <p:extLst>
      <p:ext uri="{BB962C8B-B14F-4D97-AF65-F5344CB8AC3E}">
        <p14:creationId xmlns:p14="http://schemas.microsoft.com/office/powerpoint/2010/main" val="2217778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83691E00-B513-4E2C-8ECF-61BE829448E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266865" y="252248"/>
            <a:ext cx="6671992" cy="6353504"/>
          </a:xfrm>
        </p:spPr>
      </p:pic>
      <p:sp>
        <p:nvSpPr>
          <p:cNvPr id="17" name="TextBox 16">
            <a:extLst>
              <a:ext uri="{FF2B5EF4-FFF2-40B4-BE49-F238E27FC236}">
                <a16:creationId xmlns:a16="http://schemas.microsoft.com/office/drawing/2014/main" id="{06EE50B4-4B13-4FFA-8BCC-76D7D38110AD}"/>
              </a:ext>
            </a:extLst>
          </p:cNvPr>
          <p:cNvSpPr txBox="1"/>
          <p:nvPr/>
        </p:nvSpPr>
        <p:spPr>
          <a:xfrm>
            <a:off x="460375" y="548680"/>
            <a:ext cx="3881458" cy="563231"/>
          </a:xfrm>
          <a:prstGeom prst="rect">
            <a:avLst/>
          </a:prstGeom>
          <a:noFill/>
        </p:spPr>
        <p:txBody>
          <a:bodyPr wrap="square" lIns="0" rIns="0" rtlCol="0">
            <a:spAutoFit/>
          </a:bodyPr>
          <a:lstStyle/>
          <a:p>
            <a:pPr>
              <a:lnSpc>
                <a:spcPct val="80000"/>
              </a:lnSpc>
            </a:pPr>
            <a:r>
              <a:rPr lang="en-IN" sz="3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ABOUT ME</a:t>
            </a:r>
          </a:p>
        </p:txBody>
      </p:sp>
      <p:sp>
        <p:nvSpPr>
          <p:cNvPr id="19" name="Slide Number Placeholder 18">
            <a:extLst>
              <a:ext uri="{FF2B5EF4-FFF2-40B4-BE49-F238E27FC236}">
                <a16:creationId xmlns:a16="http://schemas.microsoft.com/office/drawing/2014/main" id="{AFBAB341-E632-4820-9100-6D3FD3C69BAB}"/>
              </a:ext>
            </a:extLst>
          </p:cNvPr>
          <p:cNvSpPr>
            <a:spLocks noGrp="1"/>
          </p:cNvSpPr>
          <p:nvPr>
            <p:ph type="sldNum" sz="quarter" idx="12"/>
          </p:nvPr>
        </p:nvSpPr>
        <p:spPr/>
        <p:txBody>
          <a:bodyPr/>
          <a:lstStyle/>
          <a:p>
            <a:fld id="{96E69268-9C8B-4EBF-A9EE-DC5DC2D48DC3}" type="slidenum">
              <a:rPr lang="en-US" smtClean="0"/>
              <a:pPr/>
              <a:t>2</a:t>
            </a:fld>
            <a:endParaRPr lang="en-US" dirty="0"/>
          </a:p>
        </p:txBody>
      </p:sp>
      <p:sp>
        <p:nvSpPr>
          <p:cNvPr id="4" name="AutoShape 2" descr="Résultat de recherche d'images pour &quot;twitter&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descr="Résultat de recherche d'images pour &quot;twitter&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Résultat de recherche d'images pour &quot;twitter&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7" name="Groupe 6"/>
          <p:cNvGrpSpPr/>
          <p:nvPr/>
        </p:nvGrpSpPr>
        <p:grpSpPr>
          <a:xfrm>
            <a:off x="415596" y="3386375"/>
            <a:ext cx="4303691" cy="978729"/>
            <a:chOff x="415596" y="2348880"/>
            <a:chExt cx="4303691" cy="978729"/>
          </a:xfrm>
        </p:grpSpPr>
        <p:sp>
          <p:nvSpPr>
            <p:cNvPr id="18" name="TextBox 17">
              <a:extLst>
                <a:ext uri="{FF2B5EF4-FFF2-40B4-BE49-F238E27FC236}">
                  <a16:creationId xmlns:a16="http://schemas.microsoft.com/office/drawing/2014/main" id="{F029CD32-E2B4-4D67-8C7D-17DE655DBA12}"/>
                </a:ext>
              </a:extLst>
            </p:cNvPr>
            <p:cNvSpPr txBox="1"/>
            <p:nvPr/>
          </p:nvSpPr>
          <p:spPr>
            <a:xfrm>
              <a:off x="837828" y="2348880"/>
              <a:ext cx="3881459" cy="978729"/>
            </a:xfrm>
            <a:prstGeom prst="rect">
              <a:avLst/>
            </a:prstGeom>
            <a:noFill/>
          </p:spPr>
          <p:txBody>
            <a:bodyPr wrap="square" lIns="0" rIns="0" rtlCol="0" anchor="t">
              <a:spAutoFit/>
            </a:bodyPr>
            <a:lstStyle/>
            <a:p>
              <a:pPr>
                <a:lnSpc>
                  <a:spcPct val="120000"/>
                </a:lnSpc>
              </a:pPr>
              <a:r>
                <a:rPr lang="fr-FR" sz="1600" dirty="0"/>
                <a:t>@</a:t>
              </a:r>
              <a:r>
                <a:rPr lang="fr-FR" sz="1600" dirty="0" err="1"/>
                <a:t>LGouellec</a:t>
              </a:r>
              <a:endParaRPr lang="fr-FR" sz="1600" dirty="0"/>
            </a:p>
            <a:p>
              <a:pPr>
                <a:lnSpc>
                  <a:spcPct val="120000"/>
                </a:lnSpc>
              </a:pPr>
              <a:endParaRPr lang="fr-FR" sz="1600" dirty="0"/>
            </a:p>
            <a:p>
              <a:pPr>
                <a:lnSpc>
                  <a:spcPct val="120000"/>
                </a:lnSpc>
              </a:pPr>
              <a:r>
                <a:rPr lang="en-US" sz="1600" dirty="0"/>
                <a:t>https://github.com/LGouellec</a:t>
              </a:r>
            </a:p>
          </p:txBody>
        </p:sp>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16" y="2425884"/>
              <a:ext cx="281985" cy="228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596" y="2996952"/>
              <a:ext cx="297205" cy="297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ZoneTexte 7"/>
          <p:cNvSpPr txBox="1"/>
          <p:nvPr/>
        </p:nvSpPr>
        <p:spPr>
          <a:xfrm>
            <a:off x="460375" y="2420888"/>
            <a:ext cx="3288336" cy="830997"/>
          </a:xfrm>
          <a:prstGeom prst="rect">
            <a:avLst/>
          </a:prstGeom>
          <a:noFill/>
        </p:spPr>
        <p:txBody>
          <a:bodyPr wrap="none" rtlCol="0">
            <a:spAutoFit/>
          </a:bodyPr>
          <a:lstStyle/>
          <a:p>
            <a:r>
              <a:rPr lang="fr-FR" dirty="0"/>
              <a:t>Sylvain Le Gouellec – </a:t>
            </a:r>
            <a:r>
              <a:rPr lang="fr-FR" dirty="0">
                <a:solidFill>
                  <a:srgbClr val="FF0000"/>
                </a:solidFill>
              </a:rPr>
              <a:t>CGI</a:t>
            </a:r>
          </a:p>
          <a:p>
            <a:r>
              <a:rPr lang="fr-FR" dirty="0"/>
              <a:t>.NET Lover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359943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6445" y="233197"/>
            <a:ext cx="9937104" cy="461665"/>
          </a:xfrm>
          <a:prstGeom prst="rect">
            <a:avLst/>
          </a:prstGeom>
        </p:spPr>
        <p:txBody>
          <a:bodyPr wrap="square">
            <a:spAutoFit/>
          </a:bodyPr>
          <a:lstStyle/>
          <a:p>
            <a:r>
              <a:rPr lang="fr-FR" b="1" dirty="0"/>
              <a:t>The "</a:t>
            </a:r>
            <a:r>
              <a:rPr lang="fr-FR" b="1" dirty="0" err="1"/>
              <a:t>stubborn</a:t>
            </a:r>
            <a:r>
              <a:rPr lang="fr-FR" b="1" dirty="0"/>
              <a:t> bot"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722313"/>
            <a:ext cx="6408712" cy="6064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5861F5F0-F741-4F38-97C0-389EDBFF16BD}"/>
              </a:ext>
            </a:extLst>
          </p:cNvPr>
          <p:cNvSpPr/>
          <p:nvPr/>
        </p:nvSpPr>
        <p:spPr>
          <a:xfrm>
            <a:off x="6667461" y="2828835"/>
            <a:ext cx="6092825" cy="1200329"/>
          </a:xfrm>
          <a:prstGeom prst="rect">
            <a:avLst/>
          </a:prstGeom>
        </p:spPr>
        <p:txBody>
          <a:bodyPr>
            <a:spAutoFit/>
          </a:bodyPr>
          <a:lstStyle/>
          <a:p>
            <a:r>
              <a:rPr lang="en-US" b="1" dirty="0"/>
              <a:t>Do</a:t>
            </a:r>
            <a:r>
              <a:rPr lang="en-US" dirty="0"/>
              <a:t>: Design your bot to consider that a user might attempt to change the course of the conversation at any time.</a:t>
            </a:r>
            <a:endParaRPr lang="fr-FR" dirty="0"/>
          </a:p>
        </p:txBody>
      </p:sp>
    </p:spTree>
    <p:extLst>
      <p:ext uri="{BB962C8B-B14F-4D97-AF65-F5344CB8AC3E}">
        <p14:creationId xmlns:p14="http://schemas.microsoft.com/office/powerpoint/2010/main" val="626073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9796" y="283301"/>
            <a:ext cx="9937104" cy="461665"/>
          </a:xfrm>
          <a:prstGeom prst="rect">
            <a:avLst/>
          </a:prstGeom>
        </p:spPr>
        <p:txBody>
          <a:bodyPr wrap="square">
            <a:spAutoFit/>
          </a:bodyPr>
          <a:lstStyle/>
          <a:p>
            <a:r>
              <a:rPr lang="fr-FR" b="1" dirty="0"/>
              <a:t>The « </a:t>
            </a:r>
            <a:r>
              <a:rPr lang="fr-FR" b="1" dirty="0" err="1"/>
              <a:t>stupid</a:t>
            </a:r>
            <a:r>
              <a:rPr lang="fr-FR" b="1" dirty="0"/>
              <a:t> bot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510" y="908720"/>
            <a:ext cx="8067675"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2E1649F7-26D1-4004-AEE9-A5FF6C9F26B2}"/>
              </a:ext>
            </a:extLst>
          </p:cNvPr>
          <p:cNvSpPr/>
          <p:nvPr/>
        </p:nvSpPr>
        <p:spPr>
          <a:xfrm>
            <a:off x="3047999" y="4379620"/>
            <a:ext cx="6092825" cy="1569660"/>
          </a:xfrm>
          <a:prstGeom prst="rect">
            <a:avLst/>
          </a:prstGeom>
        </p:spPr>
        <p:txBody>
          <a:bodyPr>
            <a:spAutoFit/>
          </a:bodyPr>
          <a:lstStyle/>
          <a:p>
            <a:r>
              <a:rPr lang="en-US" b="1" dirty="0"/>
              <a:t>Do</a:t>
            </a:r>
            <a:r>
              <a:rPr lang="en-US" dirty="0"/>
              <a:t>: Implement middleware that will examine user input for the keywords that you specify (ex: "help", "cancel", "start over", etc.) and respond appropriately.</a:t>
            </a:r>
            <a:endParaRPr lang="fr-FR" dirty="0"/>
          </a:p>
        </p:txBody>
      </p:sp>
    </p:spTree>
    <p:extLst>
      <p:ext uri="{BB962C8B-B14F-4D97-AF65-F5344CB8AC3E}">
        <p14:creationId xmlns:p14="http://schemas.microsoft.com/office/powerpoint/2010/main" val="2039229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09836" y="260648"/>
            <a:ext cx="9937104" cy="461665"/>
          </a:xfrm>
          <a:prstGeom prst="rect">
            <a:avLst/>
          </a:prstGeom>
        </p:spPr>
        <p:txBody>
          <a:bodyPr wrap="square">
            <a:spAutoFit/>
          </a:bodyPr>
          <a:lstStyle/>
          <a:p>
            <a:r>
              <a:rPr lang="fr-FR" b="1" dirty="0"/>
              <a:t>The "</a:t>
            </a:r>
            <a:r>
              <a:rPr lang="fr-FR" b="1" dirty="0" err="1"/>
              <a:t>mysterious</a:t>
            </a:r>
            <a:r>
              <a:rPr lang="fr-FR" b="1" dirty="0"/>
              <a:t> bot"</a:t>
            </a:r>
          </a:p>
        </p:txBody>
      </p:sp>
      <p:sp>
        <p:nvSpPr>
          <p:cNvPr id="2" name="Rectangle 1"/>
          <p:cNvSpPr/>
          <p:nvPr/>
        </p:nvSpPr>
        <p:spPr>
          <a:xfrm>
            <a:off x="837828" y="5001279"/>
            <a:ext cx="10081120" cy="830997"/>
          </a:xfrm>
          <a:prstGeom prst="rect">
            <a:avLst/>
          </a:prstGeom>
        </p:spPr>
        <p:txBody>
          <a:bodyPr wrap="square">
            <a:spAutoFit/>
          </a:bodyPr>
          <a:lstStyle/>
          <a:p>
            <a:r>
              <a:rPr lang="en-US" b="1" dirty="0"/>
              <a:t>Do</a:t>
            </a:r>
            <a:r>
              <a:rPr lang="en-US" dirty="0"/>
              <a:t>: Design your bot to immediately acknowledge user input, even in cases where the bot may take some time to compile its response.</a:t>
            </a:r>
            <a:endParaRPr lang="fr-FR"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867" y="1025724"/>
            <a:ext cx="804862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590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5780" y="188640"/>
            <a:ext cx="9937104" cy="461665"/>
          </a:xfrm>
          <a:prstGeom prst="rect">
            <a:avLst/>
          </a:prstGeom>
        </p:spPr>
        <p:txBody>
          <a:bodyPr wrap="square">
            <a:spAutoFit/>
          </a:bodyPr>
          <a:lstStyle/>
          <a:p>
            <a:r>
              <a:rPr lang="en-US" b="1" dirty="0"/>
              <a:t>The "bot that can't forget"</a:t>
            </a:r>
          </a:p>
        </p:txBody>
      </p:sp>
      <p:sp>
        <p:nvSpPr>
          <p:cNvPr id="2" name="Rectangle 1"/>
          <p:cNvSpPr/>
          <p:nvPr/>
        </p:nvSpPr>
        <p:spPr>
          <a:xfrm>
            <a:off x="765820" y="4852941"/>
            <a:ext cx="10081120" cy="830997"/>
          </a:xfrm>
          <a:prstGeom prst="rect">
            <a:avLst/>
          </a:prstGeom>
        </p:spPr>
        <p:txBody>
          <a:bodyPr wrap="square">
            <a:spAutoFit/>
          </a:bodyPr>
          <a:lstStyle/>
          <a:p>
            <a:r>
              <a:rPr lang="en-US" b="1" dirty="0"/>
              <a:t>Do</a:t>
            </a:r>
            <a:r>
              <a:rPr lang="en-US" dirty="0"/>
              <a:t>: Design your bot to maintain the current topic of conversation, unless/until the user expresses a desire to revisit a prior topic.</a:t>
            </a:r>
            <a:endParaRPr lang="fr-FR"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932" y="762744"/>
            <a:ext cx="782002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951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2"/>
          </p:nvPr>
        </p:nvSpPr>
        <p:spPr>
          <a:xfrm>
            <a:off x="117748" y="188641"/>
            <a:ext cx="11305256" cy="792088"/>
          </a:xfrm>
        </p:spPr>
        <p:txBody>
          <a:bodyPr>
            <a:normAutofit/>
          </a:bodyPr>
          <a:lstStyle/>
          <a:p>
            <a:r>
              <a:rPr lang="fr-FR" sz="3600" b="1" dirty="0"/>
              <a:t>UX - Rich user </a:t>
            </a:r>
            <a:r>
              <a:rPr lang="fr-FR" sz="3600" b="1" dirty="0" err="1"/>
              <a:t>controls</a:t>
            </a:r>
            <a:endParaRPr lang="fr-FR" sz="3600" b="1" dirty="0"/>
          </a:p>
        </p:txBody>
      </p:sp>
      <p:grpSp>
        <p:nvGrpSpPr>
          <p:cNvPr id="11" name="Groupe 10">
            <a:extLst>
              <a:ext uri="{FF2B5EF4-FFF2-40B4-BE49-F238E27FC236}">
                <a16:creationId xmlns:a16="http://schemas.microsoft.com/office/drawing/2014/main" id="{755515FC-81DB-4C94-B9E9-3D2BCD542D9C}"/>
              </a:ext>
            </a:extLst>
          </p:cNvPr>
          <p:cNvGrpSpPr/>
          <p:nvPr/>
        </p:nvGrpSpPr>
        <p:grpSpPr>
          <a:xfrm>
            <a:off x="405780" y="2708920"/>
            <a:ext cx="3486150" cy="3252490"/>
            <a:chOff x="549796" y="2175247"/>
            <a:chExt cx="3486150" cy="3252490"/>
          </a:xfrm>
        </p:grpSpPr>
        <p:pic>
          <p:nvPicPr>
            <p:cNvPr id="3" name="Image 2">
              <a:extLst>
                <a:ext uri="{FF2B5EF4-FFF2-40B4-BE49-F238E27FC236}">
                  <a16:creationId xmlns:a16="http://schemas.microsoft.com/office/drawing/2014/main" id="{B8EBEDF9-E5D0-4695-A994-D49E8C23945A}"/>
                </a:ext>
              </a:extLst>
            </p:cNvPr>
            <p:cNvPicPr>
              <a:picLocks noChangeAspect="1"/>
            </p:cNvPicPr>
            <p:nvPr/>
          </p:nvPicPr>
          <p:blipFill>
            <a:blip r:embed="rId3"/>
            <a:stretch>
              <a:fillRect/>
            </a:stretch>
          </p:blipFill>
          <p:spPr>
            <a:xfrm>
              <a:off x="549796" y="2636912"/>
              <a:ext cx="3486150" cy="2790825"/>
            </a:xfrm>
            <a:prstGeom prst="rect">
              <a:avLst/>
            </a:prstGeom>
          </p:spPr>
        </p:pic>
        <p:sp>
          <p:nvSpPr>
            <p:cNvPr id="6" name="ZoneTexte 5">
              <a:extLst>
                <a:ext uri="{FF2B5EF4-FFF2-40B4-BE49-F238E27FC236}">
                  <a16:creationId xmlns:a16="http://schemas.microsoft.com/office/drawing/2014/main" id="{73A92387-F984-444B-B2C1-B3C3FDA8C9A0}"/>
                </a:ext>
              </a:extLst>
            </p:cNvPr>
            <p:cNvSpPr txBox="1"/>
            <p:nvPr/>
          </p:nvSpPr>
          <p:spPr>
            <a:xfrm>
              <a:off x="1510958" y="2175247"/>
              <a:ext cx="1563826" cy="461665"/>
            </a:xfrm>
            <a:prstGeom prst="rect">
              <a:avLst/>
            </a:prstGeom>
            <a:noFill/>
          </p:spPr>
          <p:txBody>
            <a:bodyPr wrap="none" rtlCol="0">
              <a:spAutoFit/>
            </a:bodyPr>
            <a:lstStyle/>
            <a:p>
              <a:r>
                <a:rPr lang="fr-FR" dirty="0"/>
                <a:t>Audio </a:t>
              </a:r>
              <a:r>
                <a:rPr lang="fr-FR" dirty="0" err="1"/>
                <a:t>Card</a:t>
              </a:r>
              <a:endParaRPr lang="fr-FR" dirty="0"/>
            </a:p>
          </p:txBody>
        </p:sp>
      </p:grpSp>
      <p:grpSp>
        <p:nvGrpSpPr>
          <p:cNvPr id="10" name="Groupe 9">
            <a:extLst>
              <a:ext uri="{FF2B5EF4-FFF2-40B4-BE49-F238E27FC236}">
                <a16:creationId xmlns:a16="http://schemas.microsoft.com/office/drawing/2014/main" id="{8C3B12B4-C149-415C-AB07-D611B2D1FCEF}"/>
              </a:ext>
            </a:extLst>
          </p:cNvPr>
          <p:cNvGrpSpPr/>
          <p:nvPr/>
        </p:nvGrpSpPr>
        <p:grpSpPr>
          <a:xfrm>
            <a:off x="4351337" y="1116323"/>
            <a:ext cx="3486150" cy="4189102"/>
            <a:chOff x="4351337" y="1116323"/>
            <a:chExt cx="3486150" cy="4189102"/>
          </a:xfrm>
        </p:grpSpPr>
        <p:pic>
          <p:nvPicPr>
            <p:cNvPr id="2" name="Image 1">
              <a:extLst>
                <a:ext uri="{FF2B5EF4-FFF2-40B4-BE49-F238E27FC236}">
                  <a16:creationId xmlns:a16="http://schemas.microsoft.com/office/drawing/2014/main" id="{63CFCF6F-A2F1-45D7-8522-C82A0614C121}"/>
                </a:ext>
              </a:extLst>
            </p:cNvPr>
            <p:cNvPicPr>
              <a:picLocks noChangeAspect="1"/>
            </p:cNvPicPr>
            <p:nvPr/>
          </p:nvPicPr>
          <p:blipFill>
            <a:blip r:embed="rId4"/>
            <a:stretch>
              <a:fillRect/>
            </a:stretch>
          </p:blipFill>
          <p:spPr>
            <a:xfrm>
              <a:off x="4351337" y="1552575"/>
              <a:ext cx="3486150" cy="3752850"/>
            </a:xfrm>
            <a:prstGeom prst="rect">
              <a:avLst/>
            </a:prstGeom>
          </p:spPr>
        </p:pic>
        <p:sp>
          <p:nvSpPr>
            <p:cNvPr id="7" name="ZoneTexte 6">
              <a:extLst>
                <a:ext uri="{FF2B5EF4-FFF2-40B4-BE49-F238E27FC236}">
                  <a16:creationId xmlns:a16="http://schemas.microsoft.com/office/drawing/2014/main" id="{776D37E8-8E88-4DE3-BEDB-15E8E1CA79D8}"/>
                </a:ext>
              </a:extLst>
            </p:cNvPr>
            <p:cNvSpPr txBox="1"/>
            <p:nvPr/>
          </p:nvSpPr>
          <p:spPr>
            <a:xfrm>
              <a:off x="5318109" y="1116323"/>
              <a:ext cx="1552605" cy="461665"/>
            </a:xfrm>
            <a:prstGeom prst="rect">
              <a:avLst/>
            </a:prstGeom>
            <a:noFill/>
          </p:spPr>
          <p:txBody>
            <a:bodyPr wrap="none" rtlCol="0">
              <a:spAutoFit/>
            </a:bodyPr>
            <a:lstStyle/>
            <a:p>
              <a:r>
                <a:rPr lang="fr-FR" dirty="0" err="1"/>
                <a:t>Video</a:t>
              </a:r>
              <a:r>
                <a:rPr lang="fr-FR" dirty="0"/>
                <a:t> </a:t>
              </a:r>
              <a:r>
                <a:rPr lang="fr-FR" dirty="0" err="1"/>
                <a:t>Card</a:t>
              </a:r>
              <a:endParaRPr lang="fr-FR" dirty="0"/>
            </a:p>
          </p:txBody>
        </p:sp>
      </p:grpSp>
      <p:grpSp>
        <p:nvGrpSpPr>
          <p:cNvPr id="9" name="Groupe 8">
            <a:extLst>
              <a:ext uri="{FF2B5EF4-FFF2-40B4-BE49-F238E27FC236}">
                <a16:creationId xmlns:a16="http://schemas.microsoft.com/office/drawing/2014/main" id="{5D515C36-12B6-470D-99C6-8DB4858D78A1}"/>
              </a:ext>
            </a:extLst>
          </p:cNvPr>
          <p:cNvGrpSpPr/>
          <p:nvPr/>
        </p:nvGrpSpPr>
        <p:grpSpPr>
          <a:xfrm>
            <a:off x="8315945" y="2556310"/>
            <a:ext cx="3467100" cy="4019374"/>
            <a:chOff x="7968763" y="1713932"/>
            <a:chExt cx="3467100" cy="4019374"/>
          </a:xfrm>
        </p:grpSpPr>
        <p:pic>
          <p:nvPicPr>
            <p:cNvPr id="5" name="Image 4">
              <a:extLst>
                <a:ext uri="{FF2B5EF4-FFF2-40B4-BE49-F238E27FC236}">
                  <a16:creationId xmlns:a16="http://schemas.microsoft.com/office/drawing/2014/main" id="{71765501-C415-4169-A9C6-DDCE57712135}"/>
                </a:ext>
              </a:extLst>
            </p:cNvPr>
            <p:cNvPicPr>
              <a:picLocks noChangeAspect="1"/>
            </p:cNvPicPr>
            <p:nvPr/>
          </p:nvPicPr>
          <p:blipFill>
            <a:blip r:embed="rId5"/>
            <a:stretch>
              <a:fillRect/>
            </a:stretch>
          </p:blipFill>
          <p:spPr>
            <a:xfrm>
              <a:off x="7968763" y="2132856"/>
              <a:ext cx="3467100" cy="3600450"/>
            </a:xfrm>
            <a:prstGeom prst="rect">
              <a:avLst/>
            </a:prstGeom>
          </p:spPr>
        </p:pic>
        <p:sp>
          <p:nvSpPr>
            <p:cNvPr id="8" name="ZoneTexte 7">
              <a:extLst>
                <a:ext uri="{FF2B5EF4-FFF2-40B4-BE49-F238E27FC236}">
                  <a16:creationId xmlns:a16="http://schemas.microsoft.com/office/drawing/2014/main" id="{475B8FF1-A433-4B30-89C4-BA8D077A3A67}"/>
                </a:ext>
              </a:extLst>
            </p:cNvPr>
            <p:cNvSpPr txBox="1"/>
            <p:nvPr/>
          </p:nvSpPr>
          <p:spPr>
            <a:xfrm>
              <a:off x="8610122" y="1713932"/>
              <a:ext cx="2184381" cy="461665"/>
            </a:xfrm>
            <a:prstGeom prst="rect">
              <a:avLst/>
            </a:prstGeom>
            <a:noFill/>
          </p:spPr>
          <p:txBody>
            <a:bodyPr wrap="none" rtlCol="0">
              <a:spAutoFit/>
            </a:bodyPr>
            <a:lstStyle/>
            <a:p>
              <a:r>
                <a:rPr lang="fr-FR" dirty="0"/>
                <a:t>Adaptative </a:t>
              </a:r>
              <a:r>
                <a:rPr lang="fr-FR" dirty="0" err="1"/>
                <a:t>Card</a:t>
              </a:r>
              <a:endParaRPr lang="fr-FR" dirty="0"/>
            </a:p>
          </p:txBody>
        </p:sp>
      </p:grpSp>
    </p:spTree>
    <p:extLst>
      <p:ext uri="{BB962C8B-B14F-4D97-AF65-F5344CB8AC3E}">
        <p14:creationId xmlns:p14="http://schemas.microsoft.com/office/powerpoint/2010/main" val="1320647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9028710" cy="1007567"/>
          </a:xfrm>
        </p:spPr>
        <p:txBody>
          <a:bodyPr/>
          <a:lstStyle/>
          <a:p>
            <a:r>
              <a:rPr lang="en-IN" dirty="0" err="1">
                <a:solidFill>
                  <a:schemeClr val="bg1"/>
                </a:solidFill>
              </a:rPr>
              <a:t>Cognitives</a:t>
            </a:r>
            <a:r>
              <a:rPr lang="en-IN" dirty="0">
                <a:solidFill>
                  <a:schemeClr val="bg1"/>
                </a:solidFill>
              </a:rPr>
              <a:t> Services</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endParaRPr lang="en-US" sz="2000" kern="0" dirty="0">
              <a:solidFill>
                <a:schemeClr val="bg1"/>
              </a:solidFill>
            </a:endParaRP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04</a:t>
            </a:r>
          </a:p>
        </p:txBody>
      </p:sp>
    </p:spTree>
    <p:extLst>
      <p:ext uri="{BB962C8B-B14F-4D97-AF65-F5344CB8AC3E}">
        <p14:creationId xmlns:p14="http://schemas.microsoft.com/office/powerpoint/2010/main" val="4015244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LUIS (</a:t>
            </a:r>
            <a:r>
              <a:rPr lang="fr-FR" dirty="0" err="1"/>
              <a:t>Language</a:t>
            </a:r>
            <a:r>
              <a:rPr lang="fr-FR" dirty="0"/>
              <a:t> </a:t>
            </a:r>
            <a:r>
              <a:rPr lang="fr-FR" dirty="0" err="1"/>
              <a:t>Understanding</a:t>
            </a:r>
            <a:r>
              <a:rPr lang="fr-FR" dirty="0"/>
              <a:t>)</a:t>
            </a:r>
          </a:p>
          <a:p>
            <a:pPr marL="571500" indent="-571500">
              <a:buFontTx/>
              <a:buChar char="-"/>
            </a:pPr>
            <a:endParaRPr lang="fr-FR" dirty="0"/>
          </a:p>
        </p:txBody>
      </p:sp>
      <p:pic>
        <p:nvPicPr>
          <p:cNvPr id="2" name="Image 1">
            <a:extLst>
              <a:ext uri="{FF2B5EF4-FFF2-40B4-BE49-F238E27FC236}">
                <a16:creationId xmlns:a16="http://schemas.microsoft.com/office/drawing/2014/main" id="{634F4052-3BE8-4C0B-BB3D-3BAC17CF5E68}"/>
              </a:ext>
            </a:extLst>
          </p:cNvPr>
          <p:cNvPicPr>
            <a:picLocks noChangeAspect="1"/>
          </p:cNvPicPr>
          <p:nvPr/>
        </p:nvPicPr>
        <p:blipFill>
          <a:blip r:embed="rId3"/>
          <a:stretch>
            <a:fillRect/>
          </a:stretch>
        </p:blipFill>
        <p:spPr>
          <a:xfrm>
            <a:off x="838776" y="1556792"/>
            <a:ext cx="10511271" cy="4329460"/>
          </a:xfrm>
          <a:prstGeom prst="rect">
            <a:avLst/>
          </a:prstGeom>
        </p:spPr>
      </p:pic>
    </p:spTree>
    <p:extLst>
      <p:ext uri="{BB962C8B-B14F-4D97-AF65-F5344CB8AC3E}">
        <p14:creationId xmlns:p14="http://schemas.microsoft.com/office/powerpoint/2010/main" val="3134107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err="1"/>
              <a:t>Spell</a:t>
            </a:r>
            <a:endParaRPr lang="fr-FR" dirty="0"/>
          </a:p>
          <a:p>
            <a:pPr marL="571500" indent="-571500">
              <a:buFontTx/>
              <a:buChar char="-"/>
            </a:pPr>
            <a:endParaRPr lang="fr-FR" dirty="0"/>
          </a:p>
        </p:txBody>
      </p:sp>
      <p:pic>
        <p:nvPicPr>
          <p:cNvPr id="2" name="Image 1">
            <a:extLst>
              <a:ext uri="{FF2B5EF4-FFF2-40B4-BE49-F238E27FC236}">
                <a16:creationId xmlns:a16="http://schemas.microsoft.com/office/drawing/2014/main" id="{4C188E7E-E0CF-4E53-904D-DC9BCE290CB3}"/>
              </a:ext>
            </a:extLst>
          </p:cNvPr>
          <p:cNvPicPr>
            <a:picLocks noChangeAspect="1"/>
          </p:cNvPicPr>
          <p:nvPr/>
        </p:nvPicPr>
        <p:blipFill>
          <a:blip r:embed="rId3"/>
          <a:stretch>
            <a:fillRect/>
          </a:stretch>
        </p:blipFill>
        <p:spPr>
          <a:xfrm>
            <a:off x="7369919" y="1340768"/>
            <a:ext cx="4629150" cy="4676775"/>
          </a:xfrm>
          <a:prstGeom prst="rect">
            <a:avLst/>
          </a:prstGeom>
        </p:spPr>
      </p:pic>
      <p:pic>
        <p:nvPicPr>
          <p:cNvPr id="4" name="Image 3">
            <a:extLst>
              <a:ext uri="{FF2B5EF4-FFF2-40B4-BE49-F238E27FC236}">
                <a16:creationId xmlns:a16="http://schemas.microsoft.com/office/drawing/2014/main" id="{971DCC42-96BF-4AD3-B7C9-4254C722423E}"/>
              </a:ext>
            </a:extLst>
          </p:cNvPr>
          <p:cNvPicPr>
            <a:picLocks noChangeAspect="1"/>
          </p:cNvPicPr>
          <p:nvPr/>
        </p:nvPicPr>
        <p:blipFill>
          <a:blip r:embed="rId4"/>
          <a:stretch>
            <a:fillRect/>
          </a:stretch>
        </p:blipFill>
        <p:spPr>
          <a:xfrm>
            <a:off x="189756" y="2492896"/>
            <a:ext cx="6244975" cy="2094508"/>
          </a:xfrm>
          <a:prstGeom prst="rect">
            <a:avLst/>
          </a:prstGeom>
        </p:spPr>
      </p:pic>
      <p:cxnSp>
        <p:nvCxnSpPr>
          <p:cNvPr id="6" name="Connecteur droit avec flèche 5">
            <a:extLst>
              <a:ext uri="{FF2B5EF4-FFF2-40B4-BE49-F238E27FC236}">
                <a16:creationId xmlns:a16="http://schemas.microsoft.com/office/drawing/2014/main" id="{9590D0EA-6A3C-41C0-9670-9B60BA479CF4}"/>
              </a:ext>
            </a:extLst>
          </p:cNvPr>
          <p:cNvCxnSpPr>
            <a:cxnSpLocks/>
          </p:cNvCxnSpPr>
          <p:nvPr/>
        </p:nvCxnSpPr>
        <p:spPr>
          <a:xfrm>
            <a:off x="6094412" y="3540150"/>
            <a:ext cx="115212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634560C9-889F-4342-A47C-825C46865132}"/>
              </a:ext>
            </a:extLst>
          </p:cNvPr>
          <p:cNvSpPr txBox="1"/>
          <p:nvPr/>
        </p:nvSpPr>
        <p:spPr>
          <a:xfrm>
            <a:off x="1745756" y="2062863"/>
            <a:ext cx="3444276" cy="461665"/>
          </a:xfrm>
          <a:prstGeom prst="rect">
            <a:avLst/>
          </a:prstGeom>
          <a:noFill/>
        </p:spPr>
        <p:txBody>
          <a:bodyPr wrap="none" rtlCol="0">
            <a:spAutoFit/>
          </a:bodyPr>
          <a:lstStyle/>
          <a:p>
            <a:r>
              <a:rPr lang="fr-FR" dirty="0" err="1"/>
              <a:t>Helo</a:t>
            </a:r>
            <a:r>
              <a:rPr lang="fr-FR" dirty="0"/>
              <a:t> </a:t>
            </a:r>
            <a:r>
              <a:rPr lang="fr-FR" dirty="0" err="1"/>
              <a:t>what</a:t>
            </a:r>
            <a:r>
              <a:rPr lang="fr-FR" dirty="0"/>
              <a:t> are </a:t>
            </a:r>
            <a:r>
              <a:rPr lang="fr-FR" dirty="0" err="1"/>
              <a:t>you</a:t>
            </a:r>
            <a:r>
              <a:rPr lang="fr-FR" dirty="0"/>
              <a:t> </a:t>
            </a:r>
            <a:r>
              <a:rPr lang="fr-FR" dirty="0" err="1"/>
              <a:t>doing</a:t>
            </a:r>
            <a:r>
              <a:rPr lang="fr-FR" dirty="0"/>
              <a:t> ?</a:t>
            </a:r>
          </a:p>
        </p:txBody>
      </p:sp>
    </p:spTree>
    <p:extLst>
      <p:ext uri="{BB962C8B-B14F-4D97-AF65-F5344CB8AC3E}">
        <p14:creationId xmlns:p14="http://schemas.microsoft.com/office/powerpoint/2010/main" val="2704778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Translate</a:t>
            </a:r>
          </a:p>
        </p:txBody>
      </p:sp>
      <p:pic>
        <p:nvPicPr>
          <p:cNvPr id="2" name="Image 1">
            <a:extLst>
              <a:ext uri="{FF2B5EF4-FFF2-40B4-BE49-F238E27FC236}">
                <a16:creationId xmlns:a16="http://schemas.microsoft.com/office/drawing/2014/main" id="{E32A605F-1445-44AC-9FD5-B49C62D52629}"/>
              </a:ext>
            </a:extLst>
          </p:cNvPr>
          <p:cNvPicPr>
            <a:picLocks noChangeAspect="1"/>
          </p:cNvPicPr>
          <p:nvPr/>
        </p:nvPicPr>
        <p:blipFill>
          <a:blip r:embed="rId3"/>
          <a:stretch>
            <a:fillRect/>
          </a:stretch>
        </p:blipFill>
        <p:spPr>
          <a:xfrm>
            <a:off x="2710034" y="836712"/>
            <a:ext cx="7567081" cy="2188443"/>
          </a:xfrm>
          <a:prstGeom prst="rect">
            <a:avLst/>
          </a:prstGeom>
        </p:spPr>
      </p:pic>
      <p:pic>
        <p:nvPicPr>
          <p:cNvPr id="4" name="Image 3">
            <a:extLst>
              <a:ext uri="{FF2B5EF4-FFF2-40B4-BE49-F238E27FC236}">
                <a16:creationId xmlns:a16="http://schemas.microsoft.com/office/drawing/2014/main" id="{6A2D825F-A95E-47C9-8E16-F2763D561DEE}"/>
              </a:ext>
            </a:extLst>
          </p:cNvPr>
          <p:cNvPicPr>
            <a:picLocks noChangeAspect="1"/>
          </p:cNvPicPr>
          <p:nvPr/>
        </p:nvPicPr>
        <p:blipFill>
          <a:blip r:embed="rId4"/>
          <a:stretch>
            <a:fillRect/>
          </a:stretch>
        </p:blipFill>
        <p:spPr>
          <a:xfrm>
            <a:off x="4307588" y="3527251"/>
            <a:ext cx="4371975" cy="3286125"/>
          </a:xfrm>
          <a:prstGeom prst="rect">
            <a:avLst/>
          </a:prstGeom>
        </p:spPr>
      </p:pic>
      <p:cxnSp>
        <p:nvCxnSpPr>
          <p:cNvPr id="5" name="Connecteur droit avec flèche 4">
            <a:extLst>
              <a:ext uri="{FF2B5EF4-FFF2-40B4-BE49-F238E27FC236}">
                <a16:creationId xmlns:a16="http://schemas.microsoft.com/office/drawing/2014/main" id="{64086448-DA69-4103-B2AF-AD10DDA6316C}"/>
              </a:ext>
            </a:extLst>
          </p:cNvPr>
          <p:cNvCxnSpPr>
            <a:cxnSpLocks/>
          </p:cNvCxnSpPr>
          <p:nvPr/>
        </p:nvCxnSpPr>
        <p:spPr>
          <a:xfrm>
            <a:off x="6382444" y="2868240"/>
            <a:ext cx="0" cy="6590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879A1DB1-8C93-4345-8FF3-FCA5938015F3}"/>
              </a:ext>
            </a:extLst>
          </p:cNvPr>
          <p:cNvSpPr txBox="1"/>
          <p:nvPr/>
        </p:nvSpPr>
        <p:spPr>
          <a:xfrm>
            <a:off x="6543169" y="3014749"/>
            <a:ext cx="3573222" cy="461665"/>
          </a:xfrm>
          <a:prstGeom prst="rect">
            <a:avLst/>
          </a:prstGeom>
          <a:noFill/>
        </p:spPr>
        <p:txBody>
          <a:bodyPr wrap="none" rtlCol="0">
            <a:spAutoFit/>
          </a:bodyPr>
          <a:lstStyle/>
          <a:p>
            <a:r>
              <a:rPr lang="fr-FR" dirty="0"/>
              <a:t>Bonjour, Comment vas-tu ?</a:t>
            </a:r>
          </a:p>
        </p:txBody>
      </p:sp>
    </p:spTree>
    <p:extLst>
      <p:ext uri="{BB962C8B-B14F-4D97-AF65-F5344CB8AC3E}">
        <p14:creationId xmlns:p14="http://schemas.microsoft.com/office/powerpoint/2010/main" val="2930167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And </a:t>
            </a:r>
            <a:r>
              <a:rPr lang="fr-FR" dirty="0" err="1"/>
              <a:t>many</a:t>
            </a:r>
            <a:r>
              <a:rPr lang="fr-FR" dirty="0"/>
              <a:t> more :</a:t>
            </a:r>
          </a:p>
          <a:p>
            <a:endParaRPr lang="fr-FR" dirty="0"/>
          </a:p>
          <a:p>
            <a:pPr algn="l"/>
            <a:r>
              <a:rPr lang="fr-FR" dirty="0"/>
              <a:t>Vision, Emotion, Ink Recognizer</a:t>
            </a:r>
          </a:p>
          <a:p>
            <a:pPr algn="l"/>
            <a:r>
              <a:rPr lang="fr-FR" dirty="0" err="1"/>
              <a:t>QnA</a:t>
            </a:r>
            <a:r>
              <a:rPr lang="fr-FR" dirty="0"/>
              <a:t> Maker</a:t>
            </a:r>
          </a:p>
          <a:p>
            <a:pPr algn="l"/>
            <a:r>
              <a:rPr lang="fr-FR" dirty="0"/>
              <a:t>Speech</a:t>
            </a:r>
          </a:p>
          <a:p>
            <a:pPr algn="l"/>
            <a:r>
              <a:rPr lang="fr-FR" dirty="0"/>
              <a:t>Bing</a:t>
            </a:r>
          </a:p>
          <a:p>
            <a:endParaRPr lang="fr-FR" dirty="0"/>
          </a:p>
          <a:p>
            <a:r>
              <a:rPr lang="fr-FR" dirty="0">
                <a:hlinkClick r:id="rId2">
                  <a:extLst>
                    <a:ext uri="{A12FA001-AC4F-418D-AE19-62706E023703}">
                      <ahyp:hlinkClr xmlns:ahyp="http://schemas.microsoft.com/office/drawing/2018/hyperlinkcolor" val="tx"/>
                    </a:ext>
                  </a:extLst>
                </a:hlinkClick>
              </a:rPr>
              <a:t>https://azure.microsoft.com/fr-fr/services/cognitive-services</a:t>
            </a:r>
            <a:endParaRPr lang="fr-FR" dirty="0"/>
          </a:p>
        </p:txBody>
      </p:sp>
    </p:spTree>
    <p:extLst>
      <p:ext uri="{BB962C8B-B14F-4D97-AF65-F5344CB8AC3E}">
        <p14:creationId xmlns:p14="http://schemas.microsoft.com/office/powerpoint/2010/main" val="376044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D885C-0A15-4D6B-8EEE-E5B9550E37EC}"/>
              </a:ext>
            </a:extLst>
          </p:cNvPr>
          <p:cNvSpPr>
            <a:spLocks noGrp="1"/>
          </p:cNvSpPr>
          <p:nvPr>
            <p:ph type="title"/>
          </p:nvPr>
        </p:nvSpPr>
        <p:spPr/>
        <p:txBody>
          <a:bodyPr/>
          <a:lstStyle/>
          <a:p>
            <a:r>
              <a:rPr lang="en-IN"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AGENDA</a:t>
            </a:r>
          </a:p>
        </p:txBody>
      </p:sp>
      <p:sp>
        <p:nvSpPr>
          <p:cNvPr id="6" name="Slide Number Placeholder 5">
            <a:extLst>
              <a:ext uri="{FF2B5EF4-FFF2-40B4-BE49-F238E27FC236}">
                <a16:creationId xmlns:a16="http://schemas.microsoft.com/office/drawing/2014/main" id="{6CC9898C-E1DA-4D14-A509-97624E50D388}"/>
              </a:ext>
            </a:extLst>
          </p:cNvPr>
          <p:cNvSpPr>
            <a:spLocks noGrp="1"/>
          </p:cNvSpPr>
          <p:nvPr>
            <p:ph type="sldNum" sz="quarter" idx="12"/>
          </p:nvPr>
        </p:nvSpPr>
        <p:spPr/>
        <p:txBody>
          <a:bodyPr/>
          <a:lstStyle/>
          <a:p>
            <a:fld id="{96E69268-9C8B-4EBF-A9EE-DC5DC2D48DC3}" type="slidenum">
              <a:rPr lang="en-US" smtClean="0"/>
              <a:pPr/>
              <a:t>3</a:t>
            </a:fld>
            <a:endParaRPr lang="en-US" dirty="0"/>
          </a:p>
        </p:txBody>
      </p:sp>
      <p:pic>
        <p:nvPicPr>
          <p:cNvPr id="46" name="Picture Placeholder 45">
            <a:extLst>
              <a:ext uri="{FF2B5EF4-FFF2-40B4-BE49-F238E27FC236}">
                <a16:creationId xmlns:a16="http://schemas.microsoft.com/office/drawing/2014/main" id="{075F74CA-A4A9-4E41-B82E-55E067D92ABB}"/>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1069997" y="1699355"/>
            <a:ext cx="4064282" cy="3870274"/>
          </a:xfrm>
        </p:spPr>
      </p:pic>
      <p:sp>
        <p:nvSpPr>
          <p:cNvPr id="16" name="Diamond 15">
            <a:extLst>
              <a:ext uri="{FF2B5EF4-FFF2-40B4-BE49-F238E27FC236}">
                <a16:creationId xmlns:a16="http://schemas.microsoft.com/office/drawing/2014/main" id="{113BEDA8-E02E-4C77-B81F-F5F5618C1D56}"/>
              </a:ext>
            </a:extLst>
          </p:cNvPr>
          <p:cNvSpPr/>
          <p:nvPr/>
        </p:nvSpPr>
        <p:spPr>
          <a:xfrm>
            <a:off x="5973457" y="1230377"/>
            <a:ext cx="655208" cy="65520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17" name="Diamond 16">
            <a:extLst>
              <a:ext uri="{FF2B5EF4-FFF2-40B4-BE49-F238E27FC236}">
                <a16:creationId xmlns:a16="http://schemas.microsoft.com/office/drawing/2014/main" id="{D1B97FE5-8134-4551-A603-6956B3FAAF4F}"/>
              </a:ext>
            </a:extLst>
          </p:cNvPr>
          <p:cNvSpPr/>
          <p:nvPr/>
        </p:nvSpPr>
        <p:spPr>
          <a:xfrm>
            <a:off x="5973457" y="2433727"/>
            <a:ext cx="655208" cy="655208"/>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a:t>
            </a:r>
          </a:p>
        </p:txBody>
      </p:sp>
      <p:sp>
        <p:nvSpPr>
          <p:cNvPr id="18" name="Diamond 17">
            <a:extLst>
              <a:ext uri="{FF2B5EF4-FFF2-40B4-BE49-F238E27FC236}">
                <a16:creationId xmlns:a16="http://schemas.microsoft.com/office/drawing/2014/main" id="{7AFE004F-1739-4DFB-94E4-AB23F374053D}"/>
              </a:ext>
            </a:extLst>
          </p:cNvPr>
          <p:cNvSpPr/>
          <p:nvPr/>
        </p:nvSpPr>
        <p:spPr>
          <a:xfrm>
            <a:off x="5973457" y="3637077"/>
            <a:ext cx="655208" cy="655208"/>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3</a:t>
            </a:r>
          </a:p>
        </p:txBody>
      </p:sp>
      <p:sp>
        <p:nvSpPr>
          <p:cNvPr id="19" name="Diamond 18">
            <a:extLst>
              <a:ext uri="{FF2B5EF4-FFF2-40B4-BE49-F238E27FC236}">
                <a16:creationId xmlns:a16="http://schemas.microsoft.com/office/drawing/2014/main" id="{68AF1015-1E1F-47C5-ACC5-0337A1C94718}"/>
              </a:ext>
            </a:extLst>
          </p:cNvPr>
          <p:cNvSpPr/>
          <p:nvPr/>
        </p:nvSpPr>
        <p:spPr>
          <a:xfrm>
            <a:off x="5973457" y="4840428"/>
            <a:ext cx="655208" cy="655208"/>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4</a:t>
            </a:r>
          </a:p>
        </p:txBody>
      </p:sp>
      <p:grpSp>
        <p:nvGrpSpPr>
          <p:cNvPr id="23" name="Group 22">
            <a:extLst>
              <a:ext uri="{FF2B5EF4-FFF2-40B4-BE49-F238E27FC236}">
                <a16:creationId xmlns:a16="http://schemas.microsoft.com/office/drawing/2014/main" id="{F438B557-2290-4B9C-B94B-4B9C1D48DA35}"/>
              </a:ext>
            </a:extLst>
          </p:cNvPr>
          <p:cNvGrpSpPr/>
          <p:nvPr/>
        </p:nvGrpSpPr>
        <p:grpSpPr>
          <a:xfrm>
            <a:off x="6958508" y="1100150"/>
            <a:ext cx="3881459" cy="768477"/>
            <a:chOff x="6958508" y="1155566"/>
            <a:chExt cx="3881459" cy="768477"/>
          </a:xfrm>
        </p:grpSpPr>
        <p:sp>
          <p:nvSpPr>
            <p:cNvPr id="21" name="TextBox 20">
              <a:extLst>
                <a:ext uri="{FF2B5EF4-FFF2-40B4-BE49-F238E27FC236}">
                  <a16:creationId xmlns:a16="http://schemas.microsoft.com/office/drawing/2014/main" id="{6BD46236-05D8-481D-B84F-5F9E63DB2B38}"/>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Bot Framework v4</a:t>
              </a:r>
            </a:p>
          </p:txBody>
        </p:sp>
        <p:sp>
          <p:nvSpPr>
            <p:cNvPr id="22" name="TextBox 21">
              <a:extLst>
                <a:ext uri="{FF2B5EF4-FFF2-40B4-BE49-F238E27FC236}">
                  <a16:creationId xmlns:a16="http://schemas.microsoft.com/office/drawing/2014/main" id="{AC4CC99A-D43F-441F-900F-794F224D1B2B}"/>
                </a:ext>
              </a:extLst>
            </p:cNvPr>
            <p:cNvSpPr txBox="1"/>
            <p:nvPr/>
          </p:nvSpPr>
          <p:spPr>
            <a:xfrm>
              <a:off x="6958508" y="1155566"/>
              <a:ext cx="3881459" cy="461665"/>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MS Bot Framework</a:t>
              </a:r>
            </a:p>
          </p:txBody>
        </p:sp>
      </p:grpSp>
      <p:grpSp>
        <p:nvGrpSpPr>
          <p:cNvPr id="29" name="Group 28">
            <a:extLst>
              <a:ext uri="{FF2B5EF4-FFF2-40B4-BE49-F238E27FC236}">
                <a16:creationId xmlns:a16="http://schemas.microsoft.com/office/drawing/2014/main" id="{44DE4B03-1119-43E4-AF78-53B66893386C}"/>
              </a:ext>
            </a:extLst>
          </p:cNvPr>
          <p:cNvGrpSpPr/>
          <p:nvPr/>
        </p:nvGrpSpPr>
        <p:grpSpPr>
          <a:xfrm>
            <a:off x="6958508" y="2291643"/>
            <a:ext cx="3881459" cy="768477"/>
            <a:chOff x="6958508" y="1155566"/>
            <a:chExt cx="3881459" cy="768477"/>
          </a:xfrm>
        </p:grpSpPr>
        <p:sp>
          <p:nvSpPr>
            <p:cNvPr id="30" name="TextBox 29">
              <a:extLst>
                <a:ext uri="{FF2B5EF4-FFF2-40B4-BE49-F238E27FC236}">
                  <a16:creationId xmlns:a16="http://schemas.microsoft.com/office/drawing/2014/main" id="{BEB12DD7-A24F-46F1-9808-597F9D5C834D}"/>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Statefull</a:t>
              </a: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or Stateless ?</a:t>
              </a:r>
            </a:p>
          </p:txBody>
        </p:sp>
        <p:sp>
          <p:nvSpPr>
            <p:cNvPr id="31" name="TextBox 30">
              <a:extLst>
                <a:ext uri="{FF2B5EF4-FFF2-40B4-BE49-F238E27FC236}">
                  <a16:creationId xmlns:a16="http://schemas.microsoft.com/office/drawing/2014/main" id="{738981BA-C534-4244-9F48-805BB46DFE33}"/>
                </a:ext>
              </a:extLst>
            </p:cNvPr>
            <p:cNvSpPr txBox="1"/>
            <p:nvPr/>
          </p:nvSpPr>
          <p:spPr>
            <a:xfrm>
              <a:off x="6958508" y="1155566"/>
              <a:ext cx="3881459" cy="461665"/>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Bot’s state</a:t>
              </a:r>
            </a:p>
          </p:txBody>
        </p:sp>
      </p:grpSp>
      <p:grpSp>
        <p:nvGrpSpPr>
          <p:cNvPr id="34" name="Group 33">
            <a:extLst>
              <a:ext uri="{FF2B5EF4-FFF2-40B4-BE49-F238E27FC236}">
                <a16:creationId xmlns:a16="http://schemas.microsoft.com/office/drawing/2014/main" id="{11E5E619-E727-46F6-9E99-65CC659EFA04}"/>
              </a:ext>
            </a:extLst>
          </p:cNvPr>
          <p:cNvGrpSpPr/>
          <p:nvPr/>
        </p:nvGrpSpPr>
        <p:grpSpPr>
          <a:xfrm>
            <a:off x="6958508" y="3520079"/>
            <a:ext cx="3881459" cy="744496"/>
            <a:chOff x="6958508" y="1155566"/>
            <a:chExt cx="3881459" cy="744496"/>
          </a:xfrm>
        </p:grpSpPr>
        <p:sp>
          <p:nvSpPr>
            <p:cNvPr id="35" name="TextBox 34">
              <a:extLst>
                <a:ext uri="{FF2B5EF4-FFF2-40B4-BE49-F238E27FC236}">
                  <a16:creationId xmlns:a16="http://schemas.microsoft.com/office/drawing/2014/main" id="{921818B0-2B73-44F9-9A06-CAB2FE50B8E9}"/>
                </a:ext>
              </a:extLst>
            </p:cNvPr>
            <p:cNvSpPr txBox="1"/>
            <p:nvPr/>
          </p:nvSpPr>
          <p:spPr>
            <a:xfrm>
              <a:off x="6958508" y="1573178"/>
              <a:ext cx="3881459" cy="326884"/>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Flux / Navigation</a:t>
              </a:r>
            </a:p>
          </p:txBody>
        </p:sp>
        <p:sp>
          <p:nvSpPr>
            <p:cNvPr id="36" name="TextBox 35">
              <a:extLst>
                <a:ext uri="{FF2B5EF4-FFF2-40B4-BE49-F238E27FC236}">
                  <a16:creationId xmlns:a16="http://schemas.microsoft.com/office/drawing/2014/main" id="{298982FF-4784-425F-A6AB-E6FCF40571F4}"/>
                </a:ext>
              </a:extLst>
            </p:cNvPr>
            <p:cNvSpPr txBox="1"/>
            <p:nvPr/>
          </p:nvSpPr>
          <p:spPr>
            <a:xfrm>
              <a:off x="6958508" y="1155566"/>
              <a:ext cx="3881459" cy="446276"/>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Bot conception</a:t>
              </a:r>
            </a:p>
          </p:txBody>
        </p:sp>
      </p:grpSp>
      <p:grpSp>
        <p:nvGrpSpPr>
          <p:cNvPr id="39" name="Group 38">
            <a:extLst>
              <a:ext uri="{FF2B5EF4-FFF2-40B4-BE49-F238E27FC236}">
                <a16:creationId xmlns:a16="http://schemas.microsoft.com/office/drawing/2014/main" id="{3DF9318F-4EE8-433C-A340-529400A886B9}"/>
              </a:ext>
            </a:extLst>
          </p:cNvPr>
          <p:cNvGrpSpPr/>
          <p:nvPr/>
        </p:nvGrpSpPr>
        <p:grpSpPr>
          <a:xfrm>
            <a:off x="6958508" y="4720807"/>
            <a:ext cx="3881459" cy="768477"/>
            <a:chOff x="6958508" y="1155566"/>
            <a:chExt cx="3881459" cy="768477"/>
          </a:xfrm>
        </p:grpSpPr>
        <p:sp>
          <p:nvSpPr>
            <p:cNvPr id="40" name="TextBox 39">
              <a:extLst>
                <a:ext uri="{FF2B5EF4-FFF2-40B4-BE49-F238E27FC236}">
                  <a16:creationId xmlns:a16="http://schemas.microsoft.com/office/drawing/2014/main" id="{37F4ED59-23CC-421E-B2FD-0707635B4EF7}"/>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Luis / Spell / Translate</a:t>
              </a:r>
            </a:p>
          </p:txBody>
        </p:sp>
        <p:sp>
          <p:nvSpPr>
            <p:cNvPr id="41" name="TextBox 40">
              <a:extLst>
                <a:ext uri="{FF2B5EF4-FFF2-40B4-BE49-F238E27FC236}">
                  <a16:creationId xmlns:a16="http://schemas.microsoft.com/office/drawing/2014/main" id="{CD7AFFAC-1458-49D8-BC94-E06266717687}"/>
                </a:ext>
              </a:extLst>
            </p:cNvPr>
            <p:cNvSpPr txBox="1"/>
            <p:nvPr/>
          </p:nvSpPr>
          <p:spPr>
            <a:xfrm>
              <a:off x="6958508" y="1155566"/>
              <a:ext cx="3881459" cy="446276"/>
            </a:xfrm>
            <a:prstGeom prst="rect">
              <a:avLst/>
            </a:prstGeom>
            <a:noFill/>
          </p:spPr>
          <p:txBody>
            <a:bodyPr wrap="square" rtlCol="0" anchor="t">
              <a:spAutoFit/>
            </a:bodyPr>
            <a:lstStyle/>
            <a:p>
              <a:pPr>
                <a:lnSpc>
                  <a:spcPct val="120000"/>
                </a:lnSpc>
              </a:pPr>
              <a:r>
                <a:rPr lang="en-US" sz="2000" b="1" kern="0" dirty="0" err="1">
                  <a:solidFill>
                    <a:schemeClr val="tx1">
                      <a:lumMod val="75000"/>
                      <a:lumOff val="25000"/>
                    </a:schemeClr>
                  </a:solidFill>
                  <a:latin typeface="Open Sans"/>
                  <a:cs typeface="Arial" panose="020B0604020202020204" pitchFamily="34" charset="0"/>
                </a:rPr>
                <a:t>Cognitives</a:t>
              </a:r>
              <a:r>
                <a:rPr lang="en-US" sz="2000" b="1" kern="0" dirty="0">
                  <a:solidFill>
                    <a:schemeClr val="tx1">
                      <a:lumMod val="75000"/>
                      <a:lumOff val="25000"/>
                    </a:schemeClr>
                  </a:solidFill>
                  <a:latin typeface="Open Sans"/>
                  <a:cs typeface="Arial" panose="020B0604020202020204" pitchFamily="34" charset="0"/>
                </a:rPr>
                <a:t> Services</a:t>
              </a:r>
            </a:p>
          </p:txBody>
        </p:sp>
      </p:grpSp>
    </p:spTree>
    <p:extLst>
      <p:ext uri="{BB962C8B-B14F-4D97-AF65-F5344CB8AC3E}">
        <p14:creationId xmlns:p14="http://schemas.microsoft.com/office/powerpoint/2010/main" val="3777495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AA188-1F07-4647-A737-F94D50A74E9D}"/>
              </a:ext>
            </a:extLst>
          </p:cNvPr>
          <p:cNvSpPr txBox="1"/>
          <p:nvPr/>
        </p:nvSpPr>
        <p:spPr>
          <a:xfrm>
            <a:off x="863342" y="1016214"/>
            <a:ext cx="3455719" cy="757130"/>
          </a:xfrm>
          <a:prstGeom prst="rect">
            <a:avLst/>
          </a:prstGeom>
          <a:noFill/>
        </p:spPr>
        <p:txBody>
          <a:bodyPr wrap="square" rtlCol="0">
            <a:spAutoFit/>
          </a:bodyPr>
          <a:lstStyle/>
          <a:p>
            <a:pPr>
              <a:lnSpc>
                <a:spcPct val="80000"/>
              </a:lnSpc>
            </a:pPr>
            <a:r>
              <a:rPr lang="en-IN" sz="5400" b="1" dirty="0">
                <a:solidFill>
                  <a:schemeClr val="bg1"/>
                </a:solidFill>
                <a:latin typeface="Open Sans"/>
              </a:rPr>
              <a:t>Resume</a:t>
            </a:r>
          </a:p>
        </p:txBody>
      </p:sp>
      <p:sp>
        <p:nvSpPr>
          <p:cNvPr id="4" name="TextBox 3">
            <a:extLst>
              <a:ext uri="{FF2B5EF4-FFF2-40B4-BE49-F238E27FC236}">
                <a16:creationId xmlns:a16="http://schemas.microsoft.com/office/drawing/2014/main" id="{D74DC6A1-14F3-4EEB-84D2-2A7B51835BD8}"/>
              </a:ext>
            </a:extLst>
          </p:cNvPr>
          <p:cNvSpPr txBox="1"/>
          <p:nvPr/>
        </p:nvSpPr>
        <p:spPr>
          <a:xfrm>
            <a:off x="5062207" y="2362923"/>
            <a:ext cx="2736304" cy="523220"/>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Store all conversations, user id, and interact with Bot API.</a:t>
            </a:r>
          </a:p>
        </p:txBody>
      </p:sp>
      <p:sp>
        <p:nvSpPr>
          <p:cNvPr id="5" name="Freeform 5">
            <a:extLst>
              <a:ext uri="{FF2B5EF4-FFF2-40B4-BE49-F238E27FC236}">
                <a16:creationId xmlns:a16="http://schemas.microsoft.com/office/drawing/2014/main" id="{25249C13-6AAD-43B4-A7AF-09D54018451F}"/>
              </a:ext>
            </a:extLst>
          </p:cNvPr>
          <p:cNvSpPr>
            <a:spLocks noEditPoints="1"/>
          </p:cNvSpPr>
          <p:nvPr/>
        </p:nvSpPr>
        <p:spPr bwMode="auto">
          <a:xfrm>
            <a:off x="5176457" y="1014925"/>
            <a:ext cx="606659" cy="574494"/>
          </a:xfrm>
          <a:custGeom>
            <a:avLst/>
            <a:gdLst>
              <a:gd name="T0" fmla="*/ 3887 w 6058"/>
              <a:gd name="T1" fmla="*/ 3882 h 5750"/>
              <a:gd name="T2" fmla="*/ 4365 w 6058"/>
              <a:gd name="T3" fmla="*/ 2939 h 5750"/>
              <a:gd name="T4" fmla="*/ 4900 w 6058"/>
              <a:gd name="T5" fmla="*/ 1658 h 5750"/>
              <a:gd name="T6" fmla="*/ 4792 w 6058"/>
              <a:gd name="T7" fmla="*/ 1557 h 5750"/>
              <a:gd name="T8" fmla="*/ 3028 w 6058"/>
              <a:gd name="T9" fmla="*/ 0 h 5750"/>
              <a:gd name="T10" fmla="*/ 1265 w 6058"/>
              <a:gd name="T11" fmla="*/ 1553 h 5750"/>
              <a:gd name="T12" fmla="*/ 1157 w 6058"/>
              <a:gd name="T13" fmla="*/ 1654 h 5750"/>
              <a:gd name="T14" fmla="*/ 1692 w 6058"/>
              <a:gd name="T15" fmla="*/ 2938 h 5750"/>
              <a:gd name="T16" fmla="*/ 2171 w 6058"/>
              <a:gd name="T17" fmla="*/ 3882 h 5750"/>
              <a:gd name="T18" fmla="*/ 29 w 6058"/>
              <a:gd name="T19" fmla="*/ 5636 h 5750"/>
              <a:gd name="T20" fmla="*/ 5915 w 6058"/>
              <a:gd name="T21" fmla="*/ 5750 h 5750"/>
              <a:gd name="T22" fmla="*/ 3887 w 6058"/>
              <a:gd name="T23" fmla="*/ 3986 h 5750"/>
              <a:gd name="T24" fmla="*/ 1383 w 6058"/>
              <a:gd name="T25" fmla="*/ 2509 h 5750"/>
              <a:gd name="T26" fmla="*/ 1366 w 6058"/>
              <a:gd name="T27" fmla="*/ 1762 h 5750"/>
              <a:gd name="T28" fmla="*/ 1499 w 6058"/>
              <a:gd name="T29" fmla="*/ 1600 h 5750"/>
              <a:gd name="T30" fmla="*/ 3028 w 6058"/>
              <a:gd name="T31" fmla="*/ 227 h 5750"/>
              <a:gd name="T32" fmla="*/ 4563 w 6058"/>
              <a:gd name="T33" fmla="*/ 1600 h 5750"/>
              <a:gd name="T34" fmla="*/ 4695 w 6058"/>
              <a:gd name="T35" fmla="*/ 1762 h 5750"/>
              <a:gd name="T36" fmla="*/ 4431 w 6058"/>
              <a:gd name="T37" fmla="*/ 2686 h 5750"/>
              <a:gd name="T38" fmla="*/ 4433 w 6058"/>
              <a:gd name="T39" fmla="*/ 1800 h 5750"/>
              <a:gd name="T40" fmla="*/ 3028 w 6058"/>
              <a:gd name="T41" fmla="*/ 553 h 5750"/>
              <a:gd name="T42" fmla="*/ 1624 w 6058"/>
              <a:gd name="T43" fmla="*/ 1800 h 5750"/>
              <a:gd name="T44" fmla="*/ 1624 w 6058"/>
              <a:gd name="T45" fmla="*/ 2685 h 5750"/>
              <a:gd name="T46" fmla="*/ 2850 w 6058"/>
              <a:gd name="T47" fmla="*/ 1413 h 5750"/>
              <a:gd name="T48" fmla="*/ 1861 w 6058"/>
              <a:gd name="T49" fmla="*/ 1741 h 5750"/>
              <a:gd name="T50" fmla="*/ 3011 w 6058"/>
              <a:gd name="T51" fmla="*/ 779 h 5750"/>
              <a:gd name="T52" fmla="*/ 3251 w 6058"/>
              <a:gd name="T53" fmla="*/ 763 h 5750"/>
              <a:gd name="T54" fmla="*/ 4207 w 6058"/>
              <a:gd name="T55" fmla="*/ 1754 h 5750"/>
              <a:gd name="T56" fmla="*/ 1905 w 6058"/>
              <a:gd name="T57" fmla="*/ 2707 h 5750"/>
              <a:gd name="T58" fmla="*/ 1669 w 6058"/>
              <a:gd name="T59" fmla="*/ 2157 h 5750"/>
              <a:gd name="T60" fmla="*/ 2795 w 6058"/>
              <a:gd name="T61" fmla="*/ 1642 h 5750"/>
              <a:gd name="T62" fmla="*/ 4289 w 6058"/>
              <a:gd name="T63" fmla="*/ 1971 h 5750"/>
              <a:gd name="T64" fmla="*/ 4183 w 6058"/>
              <a:gd name="T65" fmla="*/ 2631 h 5750"/>
              <a:gd name="T66" fmla="*/ 4155 w 6058"/>
              <a:gd name="T67" fmla="*/ 2767 h 5750"/>
              <a:gd name="T68" fmla="*/ 3032 w 6058"/>
              <a:gd name="T69" fmla="*/ 3133 h 5750"/>
              <a:gd name="T70" fmla="*/ 3507 w 6058"/>
              <a:gd name="T71" fmla="*/ 3583 h 5750"/>
              <a:gd name="T72" fmla="*/ 3596 w 6058"/>
              <a:gd name="T73" fmla="*/ 3328 h 5750"/>
              <a:gd name="T74" fmla="*/ 3813 w 6058"/>
              <a:gd name="T75" fmla="*/ 3648 h 5750"/>
              <a:gd name="T76" fmla="*/ 3003 w 6058"/>
              <a:gd name="T77" fmla="*/ 3929 h 5750"/>
              <a:gd name="T78" fmla="*/ 1901 w 6058"/>
              <a:gd name="T79" fmla="*/ 2706 h 5750"/>
              <a:gd name="T80" fmla="*/ 3268 w 6058"/>
              <a:gd name="T81" fmla="*/ 3459 h 5750"/>
              <a:gd name="T82" fmla="*/ 3268 w 6058"/>
              <a:gd name="T83" fmla="*/ 3257 h 5750"/>
              <a:gd name="T84" fmla="*/ 2915 w 6058"/>
              <a:gd name="T85" fmla="*/ 5516 h 5750"/>
              <a:gd name="T86" fmla="*/ 2170 w 6058"/>
              <a:gd name="T87" fmla="*/ 4214 h 5750"/>
              <a:gd name="T88" fmla="*/ 2915 w 6058"/>
              <a:gd name="T89" fmla="*/ 4905 h 5750"/>
              <a:gd name="T90" fmla="*/ 2397 w 6058"/>
              <a:gd name="T91" fmla="*/ 4418 h 5750"/>
              <a:gd name="T92" fmla="*/ 2397 w 6058"/>
              <a:gd name="T93" fmla="*/ 4026 h 5750"/>
              <a:gd name="T94" fmla="*/ 3057 w 6058"/>
              <a:gd name="T95" fmla="*/ 4153 h 5750"/>
              <a:gd name="T96" fmla="*/ 3660 w 6058"/>
              <a:gd name="T97" fmla="*/ 4418 h 5750"/>
              <a:gd name="T98" fmla="*/ 2397 w 6058"/>
              <a:gd name="T99" fmla="*/ 4418 h 5750"/>
              <a:gd name="T100" fmla="*/ 3142 w 6058"/>
              <a:gd name="T101" fmla="*/ 4904 h 5750"/>
              <a:gd name="T102" fmla="*/ 3887 w 6058"/>
              <a:gd name="T103" fmla="*/ 4218 h 5750"/>
              <a:gd name="T104" fmla="*/ 3142 w 6058"/>
              <a:gd name="T105" fmla="*/ 5519 h 5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58" h="5750">
                <a:moveTo>
                  <a:pt x="3887" y="3986"/>
                </a:moveTo>
                <a:cubicBezTo>
                  <a:pt x="3887" y="3882"/>
                  <a:pt x="3887" y="3882"/>
                  <a:pt x="3887" y="3882"/>
                </a:cubicBezTo>
                <a:cubicBezTo>
                  <a:pt x="3916" y="3858"/>
                  <a:pt x="3945" y="3832"/>
                  <a:pt x="3972" y="3804"/>
                </a:cubicBezTo>
                <a:cubicBezTo>
                  <a:pt x="4190" y="3564"/>
                  <a:pt x="4328" y="3262"/>
                  <a:pt x="4365" y="2939"/>
                </a:cubicBezTo>
                <a:cubicBezTo>
                  <a:pt x="4561" y="2909"/>
                  <a:pt x="4738" y="2804"/>
                  <a:pt x="4858" y="2646"/>
                </a:cubicBezTo>
                <a:cubicBezTo>
                  <a:pt x="5023" y="2413"/>
                  <a:pt x="5037" y="2078"/>
                  <a:pt x="4900" y="1658"/>
                </a:cubicBezTo>
                <a:cubicBezTo>
                  <a:pt x="4892" y="1634"/>
                  <a:pt x="4876" y="1613"/>
                  <a:pt x="4854" y="1599"/>
                </a:cubicBezTo>
                <a:cubicBezTo>
                  <a:pt x="4792" y="1557"/>
                  <a:pt x="4792" y="1557"/>
                  <a:pt x="4792" y="1557"/>
                </a:cubicBezTo>
                <a:cubicBezTo>
                  <a:pt x="4801" y="1178"/>
                  <a:pt x="4670" y="809"/>
                  <a:pt x="4424" y="520"/>
                </a:cubicBezTo>
                <a:cubicBezTo>
                  <a:pt x="4119" y="176"/>
                  <a:pt x="3650" y="3"/>
                  <a:pt x="3028" y="0"/>
                </a:cubicBezTo>
                <a:cubicBezTo>
                  <a:pt x="2408" y="0"/>
                  <a:pt x="1938" y="176"/>
                  <a:pt x="1633" y="516"/>
                </a:cubicBezTo>
                <a:cubicBezTo>
                  <a:pt x="1387" y="804"/>
                  <a:pt x="1256" y="1174"/>
                  <a:pt x="1265" y="1553"/>
                </a:cubicBezTo>
                <a:cubicBezTo>
                  <a:pt x="1202" y="1595"/>
                  <a:pt x="1202" y="1595"/>
                  <a:pt x="1202" y="1595"/>
                </a:cubicBezTo>
                <a:cubicBezTo>
                  <a:pt x="1181" y="1609"/>
                  <a:pt x="1165" y="1629"/>
                  <a:pt x="1157" y="1654"/>
                </a:cubicBezTo>
                <a:cubicBezTo>
                  <a:pt x="1020" y="2076"/>
                  <a:pt x="1034" y="2409"/>
                  <a:pt x="1199" y="2642"/>
                </a:cubicBezTo>
                <a:cubicBezTo>
                  <a:pt x="1319" y="2801"/>
                  <a:pt x="1495" y="2907"/>
                  <a:pt x="1692" y="2938"/>
                </a:cubicBezTo>
                <a:cubicBezTo>
                  <a:pt x="1729" y="3261"/>
                  <a:pt x="1867" y="3564"/>
                  <a:pt x="2086" y="3804"/>
                </a:cubicBezTo>
                <a:cubicBezTo>
                  <a:pt x="2113" y="3832"/>
                  <a:pt x="2141" y="3857"/>
                  <a:pt x="2171" y="3882"/>
                </a:cubicBezTo>
                <a:cubicBezTo>
                  <a:pt x="2171" y="3986"/>
                  <a:pt x="2171" y="3986"/>
                  <a:pt x="2171" y="3986"/>
                </a:cubicBezTo>
                <a:cubicBezTo>
                  <a:pt x="1736" y="4070"/>
                  <a:pt x="0" y="4478"/>
                  <a:pt x="29" y="5636"/>
                </a:cubicBezTo>
                <a:cubicBezTo>
                  <a:pt x="29" y="5699"/>
                  <a:pt x="80" y="5750"/>
                  <a:pt x="143" y="5750"/>
                </a:cubicBezTo>
                <a:cubicBezTo>
                  <a:pt x="5915" y="5750"/>
                  <a:pt x="5915" y="5750"/>
                  <a:pt x="5915" y="5750"/>
                </a:cubicBezTo>
                <a:cubicBezTo>
                  <a:pt x="5978" y="5750"/>
                  <a:pt x="6029" y="5699"/>
                  <a:pt x="6029" y="5636"/>
                </a:cubicBezTo>
                <a:cubicBezTo>
                  <a:pt x="6058" y="4478"/>
                  <a:pt x="4322" y="4070"/>
                  <a:pt x="3887" y="3986"/>
                </a:cubicBezTo>
                <a:close/>
                <a:moveTo>
                  <a:pt x="1624" y="2685"/>
                </a:moveTo>
                <a:cubicBezTo>
                  <a:pt x="1527" y="2652"/>
                  <a:pt x="1443" y="2591"/>
                  <a:pt x="1383" y="2509"/>
                </a:cubicBezTo>
                <a:cubicBezTo>
                  <a:pt x="1389" y="2510"/>
                  <a:pt x="1389" y="2510"/>
                  <a:pt x="1389" y="2510"/>
                </a:cubicBezTo>
                <a:cubicBezTo>
                  <a:pt x="1275" y="2344"/>
                  <a:pt x="1265" y="2093"/>
                  <a:pt x="1366" y="1762"/>
                </a:cubicBezTo>
                <a:cubicBezTo>
                  <a:pt x="1449" y="1706"/>
                  <a:pt x="1449" y="1706"/>
                  <a:pt x="1449" y="1706"/>
                </a:cubicBezTo>
                <a:cubicBezTo>
                  <a:pt x="1484" y="1683"/>
                  <a:pt x="1503" y="1642"/>
                  <a:pt x="1499" y="1600"/>
                </a:cubicBezTo>
                <a:cubicBezTo>
                  <a:pt x="1480" y="1261"/>
                  <a:pt x="1590" y="927"/>
                  <a:pt x="1808" y="666"/>
                </a:cubicBezTo>
                <a:cubicBezTo>
                  <a:pt x="2064" y="375"/>
                  <a:pt x="2477" y="230"/>
                  <a:pt x="3028" y="227"/>
                </a:cubicBezTo>
                <a:cubicBezTo>
                  <a:pt x="3580" y="225"/>
                  <a:pt x="3993" y="375"/>
                  <a:pt x="4254" y="666"/>
                </a:cubicBezTo>
                <a:cubicBezTo>
                  <a:pt x="4471" y="927"/>
                  <a:pt x="4582" y="1261"/>
                  <a:pt x="4563" y="1600"/>
                </a:cubicBezTo>
                <a:cubicBezTo>
                  <a:pt x="4558" y="1642"/>
                  <a:pt x="4578" y="1683"/>
                  <a:pt x="4613" y="1706"/>
                </a:cubicBezTo>
                <a:cubicBezTo>
                  <a:pt x="4695" y="1762"/>
                  <a:pt x="4695" y="1762"/>
                  <a:pt x="4695" y="1762"/>
                </a:cubicBezTo>
                <a:cubicBezTo>
                  <a:pt x="4797" y="2092"/>
                  <a:pt x="4790" y="2344"/>
                  <a:pt x="4673" y="2510"/>
                </a:cubicBezTo>
                <a:cubicBezTo>
                  <a:pt x="4612" y="2592"/>
                  <a:pt x="4528" y="2654"/>
                  <a:pt x="4431" y="2686"/>
                </a:cubicBezTo>
                <a:cubicBezTo>
                  <a:pt x="4568" y="2530"/>
                  <a:pt x="4635" y="2325"/>
                  <a:pt x="4616" y="2118"/>
                </a:cubicBezTo>
                <a:cubicBezTo>
                  <a:pt x="4595" y="1994"/>
                  <a:pt x="4530" y="1881"/>
                  <a:pt x="4433" y="1800"/>
                </a:cubicBezTo>
                <a:cubicBezTo>
                  <a:pt x="4384" y="665"/>
                  <a:pt x="3588" y="537"/>
                  <a:pt x="3245" y="537"/>
                </a:cubicBezTo>
                <a:cubicBezTo>
                  <a:pt x="3173" y="537"/>
                  <a:pt x="3100" y="543"/>
                  <a:pt x="3028" y="553"/>
                </a:cubicBezTo>
                <a:cubicBezTo>
                  <a:pt x="2957" y="543"/>
                  <a:pt x="2884" y="537"/>
                  <a:pt x="2812" y="537"/>
                </a:cubicBezTo>
                <a:cubicBezTo>
                  <a:pt x="2471" y="537"/>
                  <a:pt x="1676" y="662"/>
                  <a:pt x="1624" y="1800"/>
                </a:cubicBezTo>
                <a:cubicBezTo>
                  <a:pt x="1526" y="1880"/>
                  <a:pt x="1461" y="1993"/>
                  <a:pt x="1439" y="2117"/>
                </a:cubicBezTo>
                <a:cubicBezTo>
                  <a:pt x="1420" y="2324"/>
                  <a:pt x="1487" y="2529"/>
                  <a:pt x="1624" y="2685"/>
                </a:cubicBezTo>
                <a:close/>
                <a:moveTo>
                  <a:pt x="4207" y="1754"/>
                </a:moveTo>
                <a:cubicBezTo>
                  <a:pt x="3731" y="1781"/>
                  <a:pt x="3257" y="1662"/>
                  <a:pt x="2850" y="1413"/>
                </a:cubicBezTo>
                <a:cubicBezTo>
                  <a:pt x="2804" y="1381"/>
                  <a:pt x="2741" y="1387"/>
                  <a:pt x="2703" y="1428"/>
                </a:cubicBezTo>
                <a:cubicBezTo>
                  <a:pt x="2475" y="1672"/>
                  <a:pt x="2061" y="1729"/>
                  <a:pt x="1861" y="1741"/>
                </a:cubicBezTo>
                <a:cubicBezTo>
                  <a:pt x="1922" y="938"/>
                  <a:pt x="2408" y="763"/>
                  <a:pt x="2817" y="763"/>
                </a:cubicBezTo>
                <a:cubicBezTo>
                  <a:pt x="2882" y="763"/>
                  <a:pt x="2947" y="768"/>
                  <a:pt x="3011" y="779"/>
                </a:cubicBezTo>
                <a:cubicBezTo>
                  <a:pt x="3026" y="782"/>
                  <a:pt x="3042" y="782"/>
                  <a:pt x="3057" y="779"/>
                </a:cubicBezTo>
                <a:cubicBezTo>
                  <a:pt x="3121" y="768"/>
                  <a:pt x="3186" y="763"/>
                  <a:pt x="3251" y="763"/>
                </a:cubicBezTo>
                <a:cubicBezTo>
                  <a:pt x="3656" y="763"/>
                  <a:pt x="4145" y="943"/>
                  <a:pt x="4201" y="1752"/>
                </a:cubicBezTo>
                <a:lnTo>
                  <a:pt x="4207" y="1754"/>
                </a:lnTo>
                <a:close/>
                <a:moveTo>
                  <a:pt x="1901" y="2706"/>
                </a:moveTo>
                <a:cubicBezTo>
                  <a:pt x="1905" y="2707"/>
                  <a:pt x="1905" y="2707"/>
                  <a:pt x="1905" y="2707"/>
                </a:cubicBezTo>
                <a:cubicBezTo>
                  <a:pt x="1906" y="2680"/>
                  <a:pt x="1895" y="2652"/>
                  <a:pt x="1877" y="2631"/>
                </a:cubicBezTo>
                <a:cubicBezTo>
                  <a:pt x="1721" y="2453"/>
                  <a:pt x="1650" y="2291"/>
                  <a:pt x="1669" y="2157"/>
                </a:cubicBezTo>
                <a:cubicBezTo>
                  <a:pt x="1678" y="2082"/>
                  <a:pt x="1715" y="2014"/>
                  <a:pt x="1772" y="1965"/>
                </a:cubicBezTo>
                <a:cubicBezTo>
                  <a:pt x="1922" y="1965"/>
                  <a:pt x="2454" y="1936"/>
                  <a:pt x="2795" y="1642"/>
                </a:cubicBezTo>
                <a:cubicBezTo>
                  <a:pt x="3178" y="1863"/>
                  <a:pt x="3612" y="1980"/>
                  <a:pt x="4055" y="1983"/>
                </a:cubicBezTo>
                <a:cubicBezTo>
                  <a:pt x="4131" y="1983"/>
                  <a:pt x="4208" y="1983"/>
                  <a:pt x="4289" y="1971"/>
                </a:cubicBezTo>
                <a:cubicBezTo>
                  <a:pt x="4345" y="2018"/>
                  <a:pt x="4381" y="2084"/>
                  <a:pt x="4391" y="2157"/>
                </a:cubicBezTo>
                <a:cubicBezTo>
                  <a:pt x="4410" y="2288"/>
                  <a:pt x="4339" y="2453"/>
                  <a:pt x="4183" y="2631"/>
                </a:cubicBezTo>
                <a:cubicBezTo>
                  <a:pt x="4165" y="2652"/>
                  <a:pt x="4155" y="2680"/>
                  <a:pt x="4155" y="2707"/>
                </a:cubicBezTo>
                <a:cubicBezTo>
                  <a:pt x="4155" y="2707"/>
                  <a:pt x="4155" y="2730"/>
                  <a:pt x="4155" y="2767"/>
                </a:cubicBezTo>
                <a:cubicBezTo>
                  <a:pt x="3494" y="3121"/>
                  <a:pt x="3494" y="3121"/>
                  <a:pt x="3494" y="3121"/>
                </a:cubicBezTo>
                <a:cubicBezTo>
                  <a:pt x="3363" y="2997"/>
                  <a:pt x="3156" y="3002"/>
                  <a:pt x="3032" y="3133"/>
                </a:cubicBezTo>
                <a:cubicBezTo>
                  <a:pt x="2908" y="3265"/>
                  <a:pt x="2913" y="3472"/>
                  <a:pt x="3044" y="3596"/>
                </a:cubicBezTo>
                <a:cubicBezTo>
                  <a:pt x="3175" y="3720"/>
                  <a:pt x="3382" y="3714"/>
                  <a:pt x="3507" y="3583"/>
                </a:cubicBezTo>
                <a:cubicBezTo>
                  <a:pt x="3564" y="3522"/>
                  <a:pt x="3596" y="3442"/>
                  <a:pt x="3596" y="3358"/>
                </a:cubicBezTo>
                <a:cubicBezTo>
                  <a:pt x="3597" y="3348"/>
                  <a:pt x="3597" y="3338"/>
                  <a:pt x="3596" y="3328"/>
                </a:cubicBezTo>
                <a:cubicBezTo>
                  <a:pt x="4117" y="3048"/>
                  <a:pt x="4117" y="3048"/>
                  <a:pt x="4117" y="3048"/>
                </a:cubicBezTo>
                <a:cubicBezTo>
                  <a:pt x="4073" y="3272"/>
                  <a:pt x="3967" y="3479"/>
                  <a:pt x="3813" y="3648"/>
                </a:cubicBezTo>
                <a:cubicBezTo>
                  <a:pt x="3612" y="3842"/>
                  <a:pt x="3339" y="3944"/>
                  <a:pt x="3060" y="3929"/>
                </a:cubicBezTo>
                <a:cubicBezTo>
                  <a:pt x="3003" y="3929"/>
                  <a:pt x="3003" y="3929"/>
                  <a:pt x="3003" y="3929"/>
                </a:cubicBezTo>
                <a:cubicBezTo>
                  <a:pt x="2725" y="3943"/>
                  <a:pt x="2453" y="3842"/>
                  <a:pt x="2252" y="3649"/>
                </a:cubicBezTo>
                <a:cubicBezTo>
                  <a:pt x="1893" y="3291"/>
                  <a:pt x="1901" y="2712"/>
                  <a:pt x="1901" y="2706"/>
                </a:cubicBezTo>
                <a:close/>
                <a:moveTo>
                  <a:pt x="3369" y="3358"/>
                </a:moveTo>
                <a:cubicBezTo>
                  <a:pt x="3369" y="3414"/>
                  <a:pt x="3324" y="3459"/>
                  <a:pt x="3268" y="3459"/>
                </a:cubicBezTo>
                <a:cubicBezTo>
                  <a:pt x="3212" y="3459"/>
                  <a:pt x="3167" y="3414"/>
                  <a:pt x="3167" y="3358"/>
                </a:cubicBezTo>
                <a:cubicBezTo>
                  <a:pt x="3167" y="3302"/>
                  <a:pt x="3212" y="3257"/>
                  <a:pt x="3268" y="3257"/>
                </a:cubicBezTo>
                <a:cubicBezTo>
                  <a:pt x="3324" y="3257"/>
                  <a:pt x="3369" y="3302"/>
                  <a:pt x="3369" y="3358"/>
                </a:cubicBezTo>
                <a:close/>
                <a:moveTo>
                  <a:pt x="2915" y="5516"/>
                </a:moveTo>
                <a:cubicBezTo>
                  <a:pt x="260" y="5516"/>
                  <a:pt x="260" y="5516"/>
                  <a:pt x="260" y="5516"/>
                </a:cubicBezTo>
                <a:cubicBezTo>
                  <a:pt x="350" y="4663"/>
                  <a:pt x="1736" y="4306"/>
                  <a:pt x="2170" y="4214"/>
                </a:cubicBezTo>
                <a:cubicBezTo>
                  <a:pt x="2170" y="4418"/>
                  <a:pt x="2170" y="4418"/>
                  <a:pt x="2170" y="4418"/>
                </a:cubicBezTo>
                <a:cubicBezTo>
                  <a:pt x="2170" y="4675"/>
                  <a:pt x="2483" y="4872"/>
                  <a:pt x="2915" y="4905"/>
                </a:cubicBezTo>
                <a:lnTo>
                  <a:pt x="2915" y="5516"/>
                </a:lnTo>
                <a:close/>
                <a:moveTo>
                  <a:pt x="2397" y="4418"/>
                </a:moveTo>
                <a:cubicBezTo>
                  <a:pt x="2397" y="4414"/>
                  <a:pt x="2397" y="4414"/>
                  <a:pt x="2397" y="4414"/>
                </a:cubicBezTo>
                <a:cubicBezTo>
                  <a:pt x="2397" y="4026"/>
                  <a:pt x="2397" y="4026"/>
                  <a:pt x="2397" y="4026"/>
                </a:cubicBezTo>
                <a:cubicBezTo>
                  <a:pt x="2586" y="4113"/>
                  <a:pt x="2792" y="4157"/>
                  <a:pt x="3000" y="4153"/>
                </a:cubicBezTo>
                <a:cubicBezTo>
                  <a:pt x="3057" y="4153"/>
                  <a:pt x="3057" y="4153"/>
                  <a:pt x="3057" y="4153"/>
                </a:cubicBezTo>
                <a:cubicBezTo>
                  <a:pt x="3265" y="4157"/>
                  <a:pt x="3471" y="4113"/>
                  <a:pt x="3660" y="4026"/>
                </a:cubicBezTo>
                <a:cubicBezTo>
                  <a:pt x="3660" y="4418"/>
                  <a:pt x="3660" y="4418"/>
                  <a:pt x="3660" y="4418"/>
                </a:cubicBezTo>
                <a:cubicBezTo>
                  <a:pt x="3660" y="4526"/>
                  <a:pt x="3413" y="4681"/>
                  <a:pt x="3028" y="4681"/>
                </a:cubicBezTo>
                <a:cubicBezTo>
                  <a:pt x="2643" y="4681"/>
                  <a:pt x="2397" y="4526"/>
                  <a:pt x="2397" y="4418"/>
                </a:cubicBezTo>
                <a:close/>
                <a:moveTo>
                  <a:pt x="3142" y="5519"/>
                </a:moveTo>
                <a:cubicBezTo>
                  <a:pt x="3142" y="4904"/>
                  <a:pt x="3142" y="4904"/>
                  <a:pt x="3142" y="4904"/>
                </a:cubicBezTo>
                <a:cubicBezTo>
                  <a:pt x="3574" y="4874"/>
                  <a:pt x="3887" y="4677"/>
                  <a:pt x="3887" y="4417"/>
                </a:cubicBezTo>
                <a:cubicBezTo>
                  <a:pt x="3887" y="4218"/>
                  <a:pt x="3887" y="4218"/>
                  <a:pt x="3887" y="4218"/>
                </a:cubicBezTo>
                <a:cubicBezTo>
                  <a:pt x="4324" y="4309"/>
                  <a:pt x="5704" y="4665"/>
                  <a:pt x="5797" y="5519"/>
                </a:cubicBezTo>
                <a:cubicBezTo>
                  <a:pt x="3142" y="5519"/>
                  <a:pt x="3142" y="5519"/>
                  <a:pt x="3142" y="551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BECDF5CA-139C-42B3-8309-09BD0F838981}"/>
              </a:ext>
            </a:extLst>
          </p:cNvPr>
          <p:cNvSpPr txBox="1"/>
          <p:nvPr/>
        </p:nvSpPr>
        <p:spPr>
          <a:xfrm>
            <a:off x="5062207" y="1818637"/>
            <a:ext cx="2736304" cy="461665"/>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Bot Service</a:t>
            </a:r>
          </a:p>
        </p:txBody>
      </p:sp>
      <p:sp>
        <p:nvSpPr>
          <p:cNvPr id="7" name="TextBox 6">
            <a:extLst>
              <a:ext uri="{FF2B5EF4-FFF2-40B4-BE49-F238E27FC236}">
                <a16:creationId xmlns:a16="http://schemas.microsoft.com/office/drawing/2014/main" id="{7B0B1848-3D33-4B69-AC9A-B5A90A1F809B}"/>
              </a:ext>
            </a:extLst>
          </p:cNvPr>
          <p:cNvSpPr txBox="1"/>
          <p:nvPr/>
        </p:nvSpPr>
        <p:spPr>
          <a:xfrm>
            <a:off x="8589178" y="2362923"/>
            <a:ext cx="2736304" cy="738664"/>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Activity in entry, store the state of the bot, respond by an other activity</a:t>
            </a:r>
          </a:p>
        </p:txBody>
      </p:sp>
      <p:sp>
        <p:nvSpPr>
          <p:cNvPr id="8" name="TextBox 7">
            <a:extLst>
              <a:ext uri="{FF2B5EF4-FFF2-40B4-BE49-F238E27FC236}">
                <a16:creationId xmlns:a16="http://schemas.microsoft.com/office/drawing/2014/main" id="{0022A3A2-056D-4B1F-82EB-588F2CF84B70}"/>
              </a:ext>
            </a:extLst>
          </p:cNvPr>
          <p:cNvSpPr txBox="1"/>
          <p:nvPr/>
        </p:nvSpPr>
        <p:spPr>
          <a:xfrm>
            <a:off x="8589178" y="1818637"/>
            <a:ext cx="2736304" cy="461665"/>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Web API</a:t>
            </a:r>
          </a:p>
        </p:txBody>
      </p:sp>
      <p:sp>
        <p:nvSpPr>
          <p:cNvPr id="9" name="TextBox 8">
            <a:extLst>
              <a:ext uri="{FF2B5EF4-FFF2-40B4-BE49-F238E27FC236}">
                <a16:creationId xmlns:a16="http://schemas.microsoft.com/office/drawing/2014/main" id="{B7BB71C6-2D10-4DAE-B060-F7BFCF2DAB17}"/>
              </a:ext>
            </a:extLst>
          </p:cNvPr>
          <p:cNvSpPr txBox="1"/>
          <p:nvPr/>
        </p:nvSpPr>
        <p:spPr>
          <a:xfrm>
            <a:off x="5062207" y="5161787"/>
            <a:ext cx="2736304" cy="523220"/>
          </a:xfrm>
          <a:prstGeom prst="rect">
            <a:avLst/>
          </a:prstGeom>
          <a:noFill/>
        </p:spPr>
        <p:txBody>
          <a:bodyPr wrap="square" rtlCol="0" anchor="t">
            <a:spAutoFit/>
          </a:bodyPr>
          <a:lstStyle/>
          <a:p>
            <a:r>
              <a:rPr lang="en-US" sz="1400" kern="0" dirty="0" err="1">
                <a:solidFill>
                  <a:schemeClr val="bg1"/>
                </a:solidFill>
                <a:latin typeface="Arial" panose="020B0604020202020204" pitchFamily="34" charset="0"/>
                <a:cs typeface="Arial" panose="020B0604020202020204" pitchFamily="34" charset="0"/>
              </a:rPr>
              <a:t>Gérer</a:t>
            </a:r>
            <a:r>
              <a:rPr lang="en-US" sz="1400" kern="0" dirty="0">
                <a:solidFill>
                  <a:schemeClr val="bg1"/>
                </a:solidFill>
                <a:latin typeface="Arial" panose="020B0604020202020204" pitchFamily="34" charset="0"/>
                <a:cs typeface="Arial" panose="020B0604020202020204" pitchFamily="34" charset="0"/>
              </a:rPr>
              <a:t> les </a:t>
            </a:r>
            <a:r>
              <a:rPr lang="en-US" sz="1400" kern="0" dirty="0" err="1">
                <a:solidFill>
                  <a:schemeClr val="bg1"/>
                </a:solidFill>
                <a:latin typeface="Arial" panose="020B0604020202020204" pitchFamily="34" charset="0"/>
                <a:cs typeface="Arial" panose="020B0604020202020204" pitchFamily="34" charset="0"/>
              </a:rPr>
              <a:t>interuptions</a:t>
            </a:r>
            <a:r>
              <a:rPr lang="en-US" sz="1400" kern="0" dirty="0">
                <a:solidFill>
                  <a:schemeClr val="bg1"/>
                </a:solidFill>
                <a:latin typeface="Arial" panose="020B0604020202020204" pitchFamily="34" charset="0"/>
                <a:cs typeface="Arial" panose="020B0604020202020204" pitchFamily="34" charset="0"/>
              </a:rPr>
              <a:t>, save the data, </a:t>
            </a:r>
            <a:r>
              <a:rPr lang="en-US" sz="1400" kern="0" dirty="0" err="1">
                <a:solidFill>
                  <a:schemeClr val="bg1"/>
                </a:solidFill>
                <a:latin typeface="Arial" panose="020B0604020202020204" pitchFamily="34" charset="0"/>
                <a:cs typeface="Arial" panose="020B0604020202020204" pitchFamily="34" charset="0"/>
              </a:rPr>
              <a:t>etc</a:t>
            </a:r>
            <a:r>
              <a:rPr lang="en-US" sz="1400" kern="0" dirty="0">
                <a:solidFill>
                  <a:schemeClr val="bg1"/>
                </a:solidFill>
                <a:latin typeface="Arial" panose="020B060402020202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968408B9-9F05-44CB-A6AD-587947672FEF}"/>
              </a:ext>
            </a:extLst>
          </p:cNvPr>
          <p:cNvSpPr txBox="1"/>
          <p:nvPr/>
        </p:nvSpPr>
        <p:spPr>
          <a:xfrm>
            <a:off x="5062207" y="4325723"/>
            <a:ext cx="2736304" cy="830997"/>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Middleware concepts</a:t>
            </a:r>
          </a:p>
        </p:txBody>
      </p:sp>
      <p:sp>
        <p:nvSpPr>
          <p:cNvPr id="11" name="TextBox 10">
            <a:extLst>
              <a:ext uri="{FF2B5EF4-FFF2-40B4-BE49-F238E27FC236}">
                <a16:creationId xmlns:a16="http://schemas.microsoft.com/office/drawing/2014/main" id="{9C024122-76B5-49BC-B2EC-C04BF1B95065}"/>
              </a:ext>
            </a:extLst>
          </p:cNvPr>
          <p:cNvSpPr txBox="1"/>
          <p:nvPr/>
        </p:nvSpPr>
        <p:spPr>
          <a:xfrm>
            <a:off x="8589178" y="4870009"/>
            <a:ext cx="2736304" cy="307777"/>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Enrich Bot UX</a:t>
            </a:r>
          </a:p>
        </p:txBody>
      </p:sp>
      <p:grpSp>
        <p:nvGrpSpPr>
          <p:cNvPr id="12" name="Group 11">
            <a:extLst>
              <a:ext uri="{FF2B5EF4-FFF2-40B4-BE49-F238E27FC236}">
                <a16:creationId xmlns:a16="http://schemas.microsoft.com/office/drawing/2014/main" id="{EAFD7E7C-68BA-41AB-80E4-5ACF2999926D}"/>
              </a:ext>
            </a:extLst>
          </p:cNvPr>
          <p:cNvGrpSpPr/>
          <p:nvPr/>
        </p:nvGrpSpPr>
        <p:grpSpPr>
          <a:xfrm>
            <a:off x="8668274" y="1012260"/>
            <a:ext cx="578654" cy="577159"/>
            <a:chOff x="-374895" y="4888092"/>
            <a:chExt cx="2166815" cy="2161218"/>
          </a:xfrm>
        </p:grpSpPr>
        <p:sp>
          <p:nvSpPr>
            <p:cNvPr id="13" name="Freeform 9">
              <a:extLst>
                <a:ext uri="{FF2B5EF4-FFF2-40B4-BE49-F238E27FC236}">
                  <a16:creationId xmlns:a16="http://schemas.microsoft.com/office/drawing/2014/main" id="{16BB206F-BA07-4178-972B-C3B341AD4561}"/>
                </a:ext>
              </a:extLst>
            </p:cNvPr>
            <p:cNvSpPr>
              <a:spLocks noEditPoints="1"/>
            </p:cNvSpPr>
            <p:nvPr/>
          </p:nvSpPr>
          <p:spPr bwMode="auto">
            <a:xfrm>
              <a:off x="-374895" y="4888092"/>
              <a:ext cx="2166815" cy="2161218"/>
            </a:xfrm>
            <a:custGeom>
              <a:avLst/>
              <a:gdLst>
                <a:gd name="T0" fmla="*/ 5562 w 6000"/>
                <a:gd name="T1" fmla="*/ 2546 h 6000"/>
                <a:gd name="T2" fmla="*/ 5189 w 6000"/>
                <a:gd name="T3" fmla="*/ 1595 h 6000"/>
                <a:gd name="T4" fmla="*/ 5396 w 6000"/>
                <a:gd name="T5" fmla="*/ 1154 h 6000"/>
                <a:gd name="T6" fmla="*/ 4784 w 6000"/>
                <a:gd name="T7" fmla="*/ 669 h 6000"/>
                <a:gd name="T8" fmla="*/ 3910 w 6000"/>
                <a:gd name="T9" fmla="*/ 921 h 6000"/>
                <a:gd name="T10" fmla="*/ 3499 w 6000"/>
                <a:gd name="T11" fmla="*/ 94 h 6000"/>
                <a:gd name="T12" fmla="*/ 2722 w 6000"/>
                <a:gd name="T13" fmla="*/ 0 h 6000"/>
                <a:gd name="T14" fmla="*/ 2527 w 6000"/>
                <a:gd name="T15" fmla="*/ 539 h 6000"/>
                <a:gd name="T16" fmla="*/ 1594 w 6000"/>
                <a:gd name="T17" fmla="*/ 925 h 6000"/>
                <a:gd name="T18" fmla="*/ 1075 w 6000"/>
                <a:gd name="T19" fmla="*/ 682 h 6000"/>
                <a:gd name="T20" fmla="*/ 593 w 6000"/>
                <a:gd name="T21" fmla="*/ 1298 h 6000"/>
                <a:gd name="T22" fmla="*/ 886 w 6000"/>
                <a:gd name="T23" fmla="*/ 2174 h 6000"/>
                <a:gd name="T24" fmla="*/ 90 w 6000"/>
                <a:gd name="T25" fmla="*/ 2613 h 6000"/>
                <a:gd name="T26" fmla="*/ 0 w 6000"/>
                <a:gd name="T27" fmla="*/ 3389 h 6000"/>
                <a:gd name="T28" fmla="*/ 459 w 6000"/>
                <a:gd name="T29" fmla="*/ 3555 h 6000"/>
                <a:gd name="T30" fmla="*/ 867 w 6000"/>
                <a:gd name="T31" fmla="*/ 4491 h 6000"/>
                <a:gd name="T32" fmla="*/ 682 w 6000"/>
                <a:gd name="T33" fmla="*/ 4925 h 6000"/>
                <a:gd name="T34" fmla="*/ 1298 w 6000"/>
                <a:gd name="T35" fmla="*/ 5407 h 6000"/>
                <a:gd name="T36" fmla="*/ 2174 w 6000"/>
                <a:gd name="T37" fmla="*/ 5114 h 6000"/>
                <a:gd name="T38" fmla="*/ 2613 w 6000"/>
                <a:gd name="T39" fmla="*/ 5910 h 6000"/>
                <a:gd name="T40" fmla="*/ 3389 w 6000"/>
                <a:gd name="T41" fmla="*/ 6000 h 6000"/>
                <a:gd name="T42" fmla="*/ 3538 w 6000"/>
                <a:gd name="T43" fmla="*/ 5649 h 6000"/>
                <a:gd name="T44" fmla="*/ 4493 w 6000"/>
                <a:gd name="T45" fmla="*/ 5254 h 6000"/>
                <a:gd name="T46" fmla="*/ 4846 w 6000"/>
                <a:gd name="T47" fmla="*/ 5396 h 6000"/>
                <a:gd name="T48" fmla="*/ 5331 w 6000"/>
                <a:gd name="T49" fmla="*/ 4784 h 6000"/>
                <a:gd name="T50" fmla="*/ 5079 w 6000"/>
                <a:gd name="T51" fmla="*/ 3910 h 6000"/>
                <a:gd name="T52" fmla="*/ 5906 w 6000"/>
                <a:gd name="T53" fmla="*/ 3499 h 6000"/>
                <a:gd name="T54" fmla="*/ 6000 w 6000"/>
                <a:gd name="T55" fmla="*/ 2722 h 6000"/>
                <a:gd name="T56" fmla="*/ 5778 w 6000"/>
                <a:gd name="T57" fmla="*/ 3294 h 6000"/>
                <a:gd name="T58" fmla="*/ 4875 w 6000"/>
                <a:gd name="T59" fmla="*/ 3822 h 6000"/>
                <a:gd name="T60" fmla="*/ 5096 w 6000"/>
                <a:gd name="T61" fmla="*/ 4833 h 6000"/>
                <a:gd name="T62" fmla="*/ 4624 w 6000"/>
                <a:gd name="T63" fmla="*/ 5075 h 6000"/>
                <a:gd name="T64" fmla="*/ 3318 w 6000"/>
                <a:gd name="T65" fmla="*/ 5616 h 6000"/>
                <a:gd name="T66" fmla="*/ 2814 w 6000"/>
                <a:gd name="T67" fmla="*/ 5778 h 6000"/>
                <a:gd name="T68" fmla="*/ 2255 w 6000"/>
                <a:gd name="T69" fmla="*/ 4907 h 6000"/>
                <a:gd name="T70" fmla="*/ 1243 w 6000"/>
                <a:gd name="T71" fmla="*/ 5172 h 6000"/>
                <a:gd name="T72" fmla="*/ 1051 w 6000"/>
                <a:gd name="T73" fmla="*/ 4616 h 6000"/>
                <a:gd name="T74" fmla="*/ 493 w 6000"/>
                <a:gd name="T75" fmla="*/ 3335 h 6000"/>
                <a:gd name="T76" fmla="*/ 222 w 6000"/>
                <a:gd name="T77" fmla="*/ 2814 h 6000"/>
                <a:gd name="T78" fmla="*/ 1093 w 6000"/>
                <a:gd name="T79" fmla="*/ 2255 h 6000"/>
                <a:gd name="T80" fmla="*/ 828 w 6000"/>
                <a:gd name="T81" fmla="*/ 1243 h 6000"/>
                <a:gd name="T82" fmla="*/ 1470 w 6000"/>
                <a:gd name="T83" fmla="*/ 1109 h 6000"/>
                <a:gd name="T84" fmla="*/ 2745 w 6000"/>
                <a:gd name="T85" fmla="*/ 581 h 6000"/>
                <a:gd name="T86" fmla="*/ 3294 w 6000"/>
                <a:gd name="T87" fmla="*/ 222 h 6000"/>
                <a:gd name="T88" fmla="*/ 3822 w 6000"/>
                <a:gd name="T89" fmla="*/ 1125 h 6000"/>
                <a:gd name="T90" fmla="*/ 4833 w 6000"/>
                <a:gd name="T91" fmla="*/ 904 h 6000"/>
                <a:gd name="T92" fmla="*/ 5010 w 6000"/>
                <a:gd name="T93" fmla="*/ 1464 h 6000"/>
                <a:gd name="T94" fmla="*/ 5521 w 6000"/>
                <a:gd name="T95" fmla="*/ 2765 h 6000"/>
                <a:gd name="T96" fmla="*/ 5778 w 6000"/>
                <a:gd name="T97" fmla="*/ 3294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00" h="6000">
                  <a:moveTo>
                    <a:pt x="5910" y="2613"/>
                  </a:moveTo>
                  <a:cubicBezTo>
                    <a:pt x="5562" y="2546"/>
                    <a:pt x="5562" y="2546"/>
                    <a:pt x="5562" y="2546"/>
                  </a:cubicBezTo>
                  <a:cubicBezTo>
                    <a:pt x="5358" y="2507"/>
                    <a:pt x="5190" y="2368"/>
                    <a:pt x="5114" y="2174"/>
                  </a:cubicBezTo>
                  <a:cubicBezTo>
                    <a:pt x="5038" y="1980"/>
                    <a:pt x="5066" y="1764"/>
                    <a:pt x="5189" y="1595"/>
                  </a:cubicBezTo>
                  <a:cubicBezTo>
                    <a:pt x="5407" y="1298"/>
                    <a:pt x="5407" y="1298"/>
                    <a:pt x="5407" y="1298"/>
                  </a:cubicBezTo>
                  <a:cubicBezTo>
                    <a:pt x="5440" y="1254"/>
                    <a:pt x="5435" y="1192"/>
                    <a:pt x="5396" y="1154"/>
                  </a:cubicBezTo>
                  <a:cubicBezTo>
                    <a:pt x="4925" y="682"/>
                    <a:pt x="4925" y="682"/>
                    <a:pt x="4925" y="682"/>
                  </a:cubicBezTo>
                  <a:cubicBezTo>
                    <a:pt x="4887" y="645"/>
                    <a:pt x="4828" y="639"/>
                    <a:pt x="4784" y="669"/>
                  </a:cubicBezTo>
                  <a:cubicBezTo>
                    <a:pt x="4491" y="867"/>
                    <a:pt x="4491" y="867"/>
                    <a:pt x="4491" y="867"/>
                  </a:cubicBezTo>
                  <a:cubicBezTo>
                    <a:pt x="4318" y="984"/>
                    <a:pt x="4101" y="1004"/>
                    <a:pt x="3910" y="921"/>
                  </a:cubicBezTo>
                  <a:cubicBezTo>
                    <a:pt x="3719" y="837"/>
                    <a:pt x="3586" y="665"/>
                    <a:pt x="3555" y="459"/>
                  </a:cubicBezTo>
                  <a:cubicBezTo>
                    <a:pt x="3499" y="94"/>
                    <a:pt x="3499" y="94"/>
                    <a:pt x="3499" y="94"/>
                  </a:cubicBezTo>
                  <a:cubicBezTo>
                    <a:pt x="3490" y="40"/>
                    <a:pt x="3444" y="0"/>
                    <a:pt x="3389" y="0"/>
                  </a:cubicBezTo>
                  <a:cubicBezTo>
                    <a:pt x="2722" y="0"/>
                    <a:pt x="2722" y="0"/>
                    <a:pt x="2722" y="0"/>
                  </a:cubicBezTo>
                  <a:cubicBezTo>
                    <a:pt x="2669" y="0"/>
                    <a:pt x="2623" y="38"/>
                    <a:pt x="2613" y="90"/>
                  </a:cubicBezTo>
                  <a:cubicBezTo>
                    <a:pt x="2527" y="539"/>
                    <a:pt x="2527" y="539"/>
                    <a:pt x="2527" y="539"/>
                  </a:cubicBezTo>
                  <a:cubicBezTo>
                    <a:pt x="2488" y="739"/>
                    <a:pt x="2353" y="905"/>
                    <a:pt x="2165" y="983"/>
                  </a:cubicBezTo>
                  <a:cubicBezTo>
                    <a:pt x="1976" y="1061"/>
                    <a:pt x="1763" y="1040"/>
                    <a:pt x="1594" y="925"/>
                  </a:cubicBezTo>
                  <a:cubicBezTo>
                    <a:pt x="1216" y="669"/>
                    <a:pt x="1216" y="669"/>
                    <a:pt x="1216" y="669"/>
                  </a:cubicBezTo>
                  <a:cubicBezTo>
                    <a:pt x="1172" y="639"/>
                    <a:pt x="1113" y="645"/>
                    <a:pt x="1075" y="682"/>
                  </a:cubicBezTo>
                  <a:cubicBezTo>
                    <a:pt x="604" y="1154"/>
                    <a:pt x="604" y="1154"/>
                    <a:pt x="604" y="1154"/>
                  </a:cubicBezTo>
                  <a:cubicBezTo>
                    <a:pt x="565" y="1192"/>
                    <a:pt x="560" y="1254"/>
                    <a:pt x="593" y="1298"/>
                  </a:cubicBezTo>
                  <a:cubicBezTo>
                    <a:pt x="811" y="1596"/>
                    <a:pt x="811" y="1596"/>
                    <a:pt x="811" y="1596"/>
                  </a:cubicBezTo>
                  <a:cubicBezTo>
                    <a:pt x="934" y="1764"/>
                    <a:pt x="962" y="1980"/>
                    <a:pt x="886" y="2174"/>
                  </a:cubicBezTo>
                  <a:cubicBezTo>
                    <a:pt x="810" y="2368"/>
                    <a:pt x="642" y="2507"/>
                    <a:pt x="438" y="2546"/>
                  </a:cubicBezTo>
                  <a:cubicBezTo>
                    <a:pt x="90" y="2613"/>
                    <a:pt x="90" y="2613"/>
                    <a:pt x="90" y="2613"/>
                  </a:cubicBezTo>
                  <a:cubicBezTo>
                    <a:pt x="38" y="2623"/>
                    <a:pt x="0" y="2669"/>
                    <a:pt x="0" y="2722"/>
                  </a:cubicBezTo>
                  <a:cubicBezTo>
                    <a:pt x="0" y="3389"/>
                    <a:pt x="0" y="3389"/>
                    <a:pt x="0" y="3389"/>
                  </a:cubicBezTo>
                  <a:cubicBezTo>
                    <a:pt x="0" y="3444"/>
                    <a:pt x="40" y="3490"/>
                    <a:pt x="94" y="3499"/>
                  </a:cubicBezTo>
                  <a:cubicBezTo>
                    <a:pt x="459" y="3555"/>
                    <a:pt x="459" y="3555"/>
                    <a:pt x="459" y="3555"/>
                  </a:cubicBezTo>
                  <a:cubicBezTo>
                    <a:pt x="665" y="3586"/>
                    <a:pt x="838" y="3719"/>
                    <a:pt x="921" y="3910"/>
                  </a:cubicBezTo>
                  <a:cubicBezTo>
                    <a:pt x="1004" y="4101"/>
                    <a:pt x="984" y="4318"/>
                    <a:pt x="867" y="4491"/>
                  </a:cubicBezTo>
                  <a:cubicBezTo>
                    <a:pt x="669" y="4784"/>
                    <a:pt x="669" y="4784"/>
                    <a:pt x="669" y="4784"/>
                  </a:cubicBezTo>
                  <a:cubicBezTo>
                    <a:pt x="639" y="4828"/>
                    <a:pt x="645" y="4887"/>
                    <a:pt x="682" y="4925"/>
                  </a:cubicBezTo>
                  <a:cubicBezTo>
                    <a:pt x="1154" y="5396"/>
                    <a:pt x="1154" y="5396"/>
                    <a:pt x="1154" y="5396"/>
                  </a:cubicBezTo>
                  <a:cubicBezTo>
                    <a:pt x="1192" y="5435"/>
                    <a:pt x="1254" y="5440"/>
                    <a:pt x="1298" y="5407"/>
                  </a:cubicBezTo>
                  <a:cubicBezTo>
                    <a:pt x="1596" y="5189"/>
                    <a:pt x="1596" y="5189"/>
                    <a:pt x="1596" y="5189"/>
                  </a:cubicBezTo>
                  <a:cubicBezTo>
                    <a:pt x="1764" y="5066"/>
                    <a:pt x="1980" y="5038"/>
                    <a:pt x="2174" y="5114"/>
                  </a:cubicBezTo>
                  <a:cubicBezTo>
                    <a:pt x="2368" y="5190"/>
                    <a:pt x="2507" y="5358"/>
                    <a:pt x="2546" y="5562"/>
                  </a:cubicBezTo>
                  <a:cubicBezTo>
                    <a:pt x="2613" y="5910"/>
                    <a:pt x="2613" y="5910"/>
                    <a:pt x="2613" y="5910"/>
                  </a:cubicBezTo>
                  <a:cubicBezTo>
                    <a:pt x="2623" y="5962"/>
                    <a:pt x="2669" y="6000"/>
                    <a:pt x="2722" y="6000"/>
                  </a:cubicBezTo>
                  <a:cubicBezTo>
                    <a:pt x="3389" y="6000"/>
                    <a:pt x="3389" y="6000"/>
                    <a:pt x="3389" y="6000"/>
                  </a:cubicBezTo>
                  <a:cubicBezTo>
                    <a:pt x="3444" y="6000"/>
                    <a:pt x="3490" y="5960"/>
                    <a:pt x="3499" y="5906"/>
                  </a:cubicBezTo>
                  <a:cubicBezTo>
                    <a:pt x="3538" y="5649"/>
                    <a:pt x="3538" y="5649"/>
                    <a:pt x="3538" y="5649"/>
                  </a:cubicBezTo>
                  <a:cubicBezTo>
                    <a:pt x="3571" y="5439"/>
                    <a:pt x="3707" y="5264"/>
                    <a:pt x="3904" y="5183"/>
                  </a:cubicBezTo>
                  <a:cubicBezTo>
                    <a:pt x="4101" y="5102"/>
                    <a:pt x="4321" y="5128"/>
                    <a:pt x="4493" y="5254"/>
                  </a:cubicBezTo>
                  <a:cubicBezTo>
                    <a:pt x="4702" y="5407"/>
                    <a:pt x="4702" y="5407"/>
                    <a:pt x="4702" y="5407"/>
                  </a:cubicBezTo>
                  <a:cubicBezTo>
                    <a:pt x="4746" y="5440"/>
                    <a:pt x="4808" y="5435"/>
                    <a:pt x="4846" y="5396"/>
                  </a:cubicBezTo>
                  <a:cubicBezTo>
                    <a:pt x="5318" y="4925"/>
                    <a:pt x="5318" y="4925"/>
                    <a:pt x="5318" y="4925"/>
                  </a:cubicBezTo>
                  <a:cubicBezTo>
                    <a:pt x="5355" y="4887"/>
                    <a:pt x="5361" y="4828"/>
                    <a:pt x="5331" y="4784"/>
                  </a:cubicBezTo>
                  <a:cubicBezTo>
                    <a:pt x="5133" y="4491"/>
                    <a:pt x="5133" y="4491"/>
                    <a:pt x="5133" y="4491"/>
                  </a:cubicBezTo>
                  <a:cubicBezTo>
                    <a:pt x="5016" y="4318"/>
                    <a:pt x="4996" y="4101"/>
                    <a:pt x="5079" y="3910"/>
                  </a:cubicBezTo>
                  <a:cubicBezTo>
                    <a:pt x="5162" y="3719"/>
                    <a:pt x="5335" y="3586"/>
                    <a:pt x="5541" y="3555"/>
                  </a:cubicBezTo>
                  <a:cubicBezTo>
                    <a:pt x="5906" y="3499"/>
                    <a:pt x="5906" y="3499"/>
                    <a:pt x="5906" y="3499"/>
                  </a:cubicBezTo>
                  <a:cubicBezTo>
                    <a:pt x="5960" y="3490"/>
                    <a:pt x="6000" y="3444"/>
                    <a:pt x="6000" y="3389"/>
                  </a:cubicBezTo>
                  <a:cubicBezTo>
                    <a:pt x="6000" y="2722"/>
                    <a:pt x="6000" y="2722"/>
                    <a:pt x="6000" y="2722"/>
                  </a:cubicBezTo>
                  <a:cubicBezTo>
                    <a:pt x="6000" y="2669"/>
                    <a:pt x="5962" y="2623"/>
                    <a:pt x="5910" y="2613"/>
                  </a:cubicBezTo>
                  <a:close/>
                  <a:moveTo>
                    <a:pt x="5778" y="3294"/>
                  </a:moveTo>
                  <a:cubicBezTo>
                    <a:pt x="5507" y="3335"/>
                    <a:pt x="5507" y="3335"/>
                    <a:pt x="5507" y="3335"/>
                  </a:cubicBezTo>
                  <a:cubicBezTo>
                    <a:pt x="5226" y="3379"/>
                    <a:pt x="4989" y="3560"/>
                    <a:pt x="4875" y="3822"/>
                  </a:cubicBezTo>
                  <a:cubicBezTo>
                    <a:pt x="4761" y="4083"/>
                    <a:pt x="4789" y="4380"/>
                    <a:pt x="4949" y="4616"/>
                  </a:cubicBezTo>
                  <a:cubicBezTo>
                    <a:pt x="5096" y="4833"/>
                    <a:pt x="5096" y="4833"/>
                    <a:pt x="5096" y="4833"/>
                  </a:cubicBezTo>
                  <a:cubicBezTo>
                    <a:pt x="4757" y="5172"/>
                    <a:pt x="4757" y="5172"/>
                    <a:pt x="4757" y="5172"/>
                  </a:cubicBezTo>
                  <a:cubicBezTo>
                    <a:pt x="4624" y="5075"/>
                    <a:pt x="4624" y="5075"/>
                    <a:pt x="4624" y="5075"/>
                  </a:cubicBezTo>
                  <a:cubicBezTo>
                    <a:pt x="4389" y="4902"/>
                    <a:pt x="4088" y="4866"/>
                    <a:pt x="3819" y="4978"/>
                  </a:cubicBezTo>
                  <a:cubicBezTo>
                    <a:pt x="3550" y="5089"/>
                    <a:pt x="3363" y="5328"/>
                    <a:pt x="3318" y="5616"/>
                  </a:cubicBezTo>
                  <a:cubicBezTo>
                    <a:pt x="3294" y="5778"/>
                    <a:pt x="3294" y="5778"/>
                    <a:pt x="3294" y="5778"/>
                  </a:cubicBezTo>
                  <a:cubicBezTo>
                    <a:pt x="2814" y="5778"/>
                    <a:pt x="2814" y="5778"/>
                    <a:pt x="2814" y="5778"/>
                  </a:cubicBezTo>
                  <a:cubicBezTo>
                    <a:pt x="2764" y="5520"/>
                    <a:pt x="2764" y="5520"/>
                    <a:pt x="2764" y="5520"/>
                  </a:cubicBezTo>
                  <a:cubicBezTo>
                    <a:pt x="2711" y="5240"/>
                    <a:pt x="2520" y="5011"/>
                    <a:pt x="2255" y="4907"/>
                  </a:cubicBezTo>
                  <a:cubicBezTo>
                    <a:pt x="1990" y="4803"/>
                    <a:pt x="1694" y="4842"/>
                    <a:pt x="1464" y="5010"/>
                  </a:cubicBezTo>
                  <a:cubicBezTo>
                    <a:pt x="1243" y="5172"/>
                    <a:pt x="1243" y="5172"/>
                    <a:pt x="1243" y="5172"/>
                  </a:cubicBezTo>
                  <a:cubicBezTo>
                    <a:pt x="904" y="4833"/>
                    <a:pt x="904" y="4833"/>
                    <a:pt x="904" y="4833"/>
                  </a:cubicBezTo>
                  <a:cubicBezTo>
                    <a:pt x="1051" y="4616"/>
                    <a:pt x="1051" y="4616"/>
                    <a:pt x="1051" y="4616"/>
                  </a:cubicBezTo>
                  <a:cubicBezTo>
                    <a:pt x="1211" y="4380"/>
                    <a:pt x="1239" y="4083"/>
                    <a:pt x="1125" y="3822"/>
                  </a:cubicBezTo>
                  <a:cubicBezTo>
                    <a:pt x="1011" y="3560"/>
                    <a:pt x="774" y="3379"/>
                    <a:pt x="493" y="3335"/>
                  </a:cubicBezTo>
                  <a:cubicBezTo>
                    <a:pt x="222" y="3294"/>
                    <a:pt x="222" y="3294"/>
                    <a:pt x="222" y="3294"/>
                  </a:cubicBezTo>
                  <a:cubicBezTo>
                    <a:pt x="222" y="2814"/>
                    <a:pt x="222" y="2814"/>
                    <a:pt x="222" y="2814"/>
                  </a:cubicBezTo>
                  <a:cubicBezTo>
                    <a:pt x="480" y="2765"/>
                    <a:pt x="480" y="2765"/>
                    <a:pt x="480" y="2765"/>
                  </a:cubicBezTo>
                  <a:cubicBezTo>
                    <a:pt x="760" y="2711"/>
                    <a:pt x="989" y="2520"/>
                    <a:pt x="1093" y="2255"/>
                  </a:cubicBezTo>
                  <a:cubicBezTo>
                    <a:pt x="1197" y="1990"/>
                    <a:pt x="1159" y="1694"/>
                    <a:pt x="990" y="1464"/>
                  </a:cubicBezTo>
                  <a:cubicBezTo>
                    <a:pt x="828" y="1243"/>
                    <a:pt x="828" y="1243"/>
                    <a:pt x="828" y="1243"/>
                  </a:cubicBezTo>
                  <a:cubicBezTo>
                    <a:pt x="1167" y="904"/>
                    <a:pt x="1167" y="904"/>
                    <a:pt x="1167" y="904"/>
                  </a:cubicBezTo>
                  <a:cubicBezTo>
                    <a:pt x="1470" y="1109"/>
                    <a:pt x="1470" y="1109"/>
                    <a:pt x="1470" y="1109"/>
                  </a:cubicBezTo>
                  <a:cubicBezTo>
                    <a:pt x="1701" y="1266"/>
                    <a:pt x="1992" y="1295"/>
                    <a:pt x="2250" y="1188"/>
                  </a:cubicBezTo>
                  <a:cubicBezTo>
                    <a:pt x="2507" y="1082"/>
                    <a:pt x="2692" y="855"/>
                    <a:pt x="2745" y="581"/>
                  </a:cubicBezTo>
                  <a:cubicBezTo>
                    <a:pt x="2814" y="222"/>
                    <a:pt x="2814" y="222"/>
                    <a:pt x="2814" y="222"/>
                  </a:cubicBezTo>
                  <a:cubicBezTo>
                    <a:pt x="3294" y="222"/>
                    <a:pt x="3294" y="222"/>
                    <a:pt x="3294" y="222"/>
                  </a:cubicBezTo>
                  <a:cubicBezTo>
                    <a:pt x="3335" y="493"/>
                    <a:pt x="3335" y="493"/>
                    <a:pt x="3335" y="493"/>
                  </a:cubicBezTo>
                  <a:cubicBezTo>
                    <a:pt x="3379" y="774"/>
                    <a:pt x="3560" y="1011"/>
                    <a:pt x="3822" y="1125"/>
                  </a:cubicBezTo>
                  <a:cubicBezTo>
                    <a:pt x="4083" y="1239"/>
                    <a:pt x="4380" y="1211"/>
                    <a:pt x="4616" y="1051"/>
                  </a:cubicBezTo>
                  <a:cubicBezTo>
                    <a:pt x="4833" y="904"/>
                    <a:pt x="4833" y="904"/>
                    <a:pt x="4833" y="904"/>
                  </a:cubicBezTo>
                  <a:cubicBezTo>
                    <a:pt x="5172" y="1244"/>
                    <a:pt x="5172" y="1244"/>
                    <a:pt x="5172" y="1244"/>
                  </a:cubicBezTo>
                  <a:cubicBezTo>
                    <a:pt x="5010" y="1464"/>
                    <a:pt x="5010" y="1464"/>
                    <a:pt x="5010" y="1464"/>
                  </a:cubicBezTo>
                  <a:cubicBezTo>
                    <a:pt x="4841" y="1694"/>
                    <a:pt x="4803" y="1990"/>
                    <a:pt x="4907" y="2255"/>
                  </a:cubicBezTo>
                  <a:cubicBezTo>
                    <a:pt x="5011" y="2520"/>
                    <a:pt x="5241" y="2711"/>
                    <a:pt x="5521" y="2765"/>
                  </a:cubicBezTo>
                  <a:cubicBezTo>
                    <a:pt x="5778" y="2814"/>
                    <a:pt x="5778" y="2814"/>
                    <a:pt x="5778" y="2814"/>
                  </a:cubicBezTo>
                  <a:lnTo>
                    <a:pt x="5778" y="329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10">
              <a:extLst>
                <a:ext uri="{FF2B5EF4-FFF2-40B4-BE49-F238E27FC236}">
                  <a16:creationId xmlns:a16="http://schemas.microsoft.com/office/drawing/2014/main" id="{A67D591B-98ED-42BF-9108-9765FB80AFB4}"/>
                </a:ext>
              </a:extLst>
            </p:cNvPr>
            <p:cNvSpPr>
              <a:spLocks noEditPoints="1"/>
            </p:cNvSpPr>
            <p:nvPr/>
          </p:nvSpPr>
          <p:spPr bwMode="auto">
            <a:xfrm>
              <a:off x="307398" y="5568520"/>
              <a:ext cx="842473" cy="840340"/>
            </a:xfrm>
            <a:custGeom>
              <a:avLst/>
              <a:gdLst>
                <a:gd name="T0" fmla="*/ 1167 w 2333"/>
                <a:gd name="T1" fmla="*/ 0 h 2333"/>
                <a:gd name="T2" fmla="*/ 0 w 2333"/>
                <a:gd name="T3" fmla="*/ 1167 h 2333"/>
                <a:gd name="T4" fmla="*/ 1167 w 2333"/>
                <a:gd name="T5" fmla="*/ 2333 h 2333"/>
                <a:gd name="T6" fmla="*/ 2333 w 2333"/>
                <a:gd name="T7" fmla="*/ 1167 h 2333"/>
                <a:gd name="T8" fmla="*/ 1167 w 2333"/>
                <a:gd name="T9" fmla="*/ 0 h 2333"/>
                <a:gd name="T10" fmla="*/ 1167 w 2333"/>
                <a:gd name="T11" fmla="*/ 2111 h 2333"/>
                <a:gd name="T12" fmla="*/ 222 w 2333"/>
                <a:gd name="T13" fmla="*/ 1167 h 2333"/>
                <a:gd name="T14" fmla="*/ 1167 w 2333"/>
                <a:gd name="T15" fmla="*/ 222 h 2333"/>
                <a:gd name="T16" fmla="*/ 2111 w 2333"/>
                <a:gd name="T17" fmla="*/ 1167 h 2333"/>
                <a:gd name="T18" fmla="*/ 1167 w 2333"/>
                <a:gd name="T19" fmla="*/ 2111 h 2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3" h="2333">
                  <a:moveTo>
                    <a:pt x="1167" y="0"/>
                  </a:moveTo>
                  <a:cubicBezTo>
                    <a:pt x="523" y="0"/>
                    <a:pt x="0" y="523"/>
                    <a:pt x="0" y="1167"/>
                  </a:cubicBezTo>
                  <a:cubicBezTo>
                    <a:pt x="0" y="1810"/>
                    <a:pt x="523" y="2333"/>
                    <a:pt x="1167" y="2333"/>
                  </a:cubicBezTo>
                  <a:cubicBezTo>
                    <a:pt x="1810" y="2333"/>
                    <a:pt x="2333" y="1810"/>
                    <a:pt x="2333" y="1167"/>
                  </a:cubicBezTo>
                  <a:cubicBezTo>
                    <a:pt x="2333" y="523"/>
                    <a:pt x="1810" y="0"/>
                    <a:pt x="1167" y="0"/>
                  </a:cubicBezTo>
                  <a:close/>
                  <a:moveTo>
                    <a:pt x="1167" y="2111"/>
                  </a:moveTo>
                  <a:cubicBezTo>
                    <a:pt x="646" y="2111"/>
                    <a:pt x="222" y="1687"/>
                    <a:pt x="222" y="1167"/>
                  </a:cubicBezTo>
                  <a:cubicBezTo>
                    <a:pt x="222" y="646"/>
                    <a:pt x="646" y="222"/>
                    <a:pt x="1167" y="222"/>
                  </a:cubicBezTo>
                  <a:cubicBezTo>
                    <a:pt x="1687" y="222"/>
                    <a:pt x="2111" y="646"/>
                    <a:pt x="2111" y="1167"/>
                  </a:cubicBezTo>
                  <a:cubicBezTo>
                    <a:pt x="2111" y="1687"/>
                    <a:pt x="1687" y="2111"/>
                    <a:pt x="1167" y="211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1">
              <a:extLst>
                <a:ext uri="{FF2B5EF4-FFF2-40B4-BE49-F238E27FC236}">
                  <a16:creationId xmlns:a16="http://schemas.microsoft.com/office/drawing/2014/main" id="{6D32C528-EC3D-4053-BC54-13E2C35ED450}"/>
                </a:ext>
              </a:extLst>
            </p:cNvPr>
            <p:cNvSpPr>
              <a:spLocks noEditPoints="1"/>
            </p:cNvSpPr>
            <p:nvPr/>
          </p:nvSpPr>
          <p:spPr bwMode="auto">
            <a:xfrm>
              <a:off x="507822" y="5768410"/>
              <a:ext cx="441625" cy="440559"/>
            </a:xfrm>
            <a:custGeom>
              <a:avLst/>
              <a:gdLst>
                <a:gd name="T0" fmla="*/ 612 w 1223"/>
                <a:gd name="T1" fmla="*/ 0 h 1223"/>
                <a:gd name="T2" fmla="*/ 0 w 1223"/>
                <a:gd name="T3" fmla="*/ 612 h 1223"/>
                <a:gd name="T4" fmla="*/ 612 w 1223"/>
                <a:gd name="T5" fmla="*/ 1223 h 1223"/>
                <a:gd name="T6" fmla="*/ 1223 w 1223"/>
                <a:gd name="T7" fmla="*/ 612 h 1223"/>
                <a:gd name="T8" fmla="*/ 612 w 1223"/>
                <a:gd name="T9" fmla="*/ 0 h 1223"/>
                <a:gd name="T10" fmla="*/ 612 w 1223"/>
                <a:gd name="T11" fmla="*/ 1000 h 1223"/>
                <a:gd name="T12" fmla="*/ 223 w 1223"/>
                <a:gd name="T13" fmla="*/ 612 h 1223"/>
                <a:gd name="T14" fmla="*/ 612 w 1223"/>
                <a:gd name="T15" fmla="*/ 223 h 1223"/>
                <a:gd name="T16" fmla="*/ 1000 w 1223"/>
                <a:gd name="T17" fmla="*/ 612 h 1223"/>
                <a:gd name="T18" fmla="*/ 612 w 1223"/>
                <a:gd name="T19" fmla="*/ 100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3" h="1223">
                  <a:moveTo>
                    <a:pt x="612" y="0"/>
                  </a:moveTo>
                  <a:cubicBezTo>
                    <a:pt x="275" y="0"/>
                    <a:pt x="0" y="275"/>
                    <a:pt x="0" y="612"/>
                  </a:cubicBezTo>
                  <a:cubicBezTo>
                    <a:pt x="0" y="948"/>
                    <a:pt x="275" y="1223"/>
                    <a:pt x="612" y="1223"/>
                  </a:cubicBezTo>
                  <a:cubicBezTo>
                    <a:pt x="949" y="1223"/>
                    <a:pt x="1223" y="948"/>
                    <a:pt x="1223" y="612"/>
                  </a:cubicBezTo>
                  <a:cubicBezTo>
                    <a:pt x="1223" y="275"/>
                    <a:pt x="949" y="0"/>
                    <a:pt x="612" y="0"/>
                  </a:cubicBezTo>
                  <a:close/>
                  <a:moveTo>
                    <a:pt x="612" y="1000"/>
                  </a:moveTo>
                  <a:cubicBezTo>
                    <a:pt x="397" y="1000"/>
                    <a:pt x="223" y="826"/>
                    <a:pt x="223" y="612"/>
                  </a:cubicBezTo>
                  <a:cubicBezTo>
                    <a:pt x="223" y="397"/>
                    <a:pt x="397" y="223"/>
                    <a:pt x="612" y="223"/>
                  </a:cubicBezTo>
                  <a:cubicBezTo>
                    <a:pt x="826" y="223"/>
                    <a:pt x="1000" y="397"/>
                    <a:pt x="1000" y="612"/>
                  </a:cubicBezTo>
                  <a:cubicBezTo>
                    <a:pt x="1000" y="826"/>
                    <a:pt x="826" y="1000"/>
                    <a:pt x="612" y="100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 name="TextBox 15">
            <a:extLst>
              <a:ext uri="{FF2B5EF4-FFF2-40B4-BE49-F238E27FC236}">
                <a16:creationId xmlns:a16="http://schemas.microsoft.com/office/drawing/2014/main" id="{A6733AFA-4D51-4DA6-8CD4-93479C795A90}"/>
              </a:ext>
            </a:extLst>
          </p:cNvPr>
          <p:cNvSpPr txBox="1"/>
          <p:nvPr/>
        </p:nvSpPr>
        <p:spPr>
          <a:xfrm>
            <a:off x="8589178" y="4325723"/>
            <a:ext cx="3337882" cy="461665"/>
          </a:xfrm>
          <a:prstGeom prst="rect">
            <a:avLst/>
          </a:prstGeom>
          <a:noFill/>
        </p:spPr>
        <p:txBody>
          <a:bodyPr wrap="square" rtlCol="0" anchor="t">
            <a:spAutoFit/>
          </a:bodyPr>
          <a:lstStyle/>
          <a:p>
            <a:r>
              <a:rPr lang="en-US" b="1" kern="0" dirty="0" err="1">
                <a:solidFill>
                  <a:schemeClr val="bg1"/>
                </a:solidFill>
                <a:latin typeface="Arial" panose="020B0604020202020204" pitchFamily="34" charset="0"/>
                <a:cs typeface="Arial" panose="020B0604020202020204" pitchFamily="34" charset="0"/>
              </a:rPr>
              <a:t>Cognitives</a:t>
            </a:r>
            <a:r>
              <a:rPr lang="en-US" b="1" kern="0" dirty="0">
                <a:solidFill>
                  <a:schemeClr val="bg1"/>
                </a:solidFill>
                <a:latin typeface="Arial" panose="020B0604020202020204" pitchFamily="34" charset="0"/>
                <a:cs typeface="Arial" panose="020B0604020202020204" pitchFamily="34" charset="0"/>
              </a:rPr>
              <a:t> Services</a:t>
            </a:r>
          </a:p>
        </p:txBody>
      </p:sp>
      <p:grpSp>
        <p:nvGrpSpPr>
          <p:cNvPr id="29" name="Group 28">
            <a:extLst>
              <a:ext uri="{FF2B5EF4-FFF2-40B4-BE49-F238E27FC236}">
                <a16:creationId xmlns:a16="http://schemas.microsoft.com/office/drawing/2014/main" id="{D82DD403-552D-44FB-BA24-988CA0418358}"/>
              </a:ext>
            </a:extLst>
          </p:cNvPr>
          <p:cNvGrpSpPr/>
          <p:nvPr/>
        </p:nvGrpSpPr>
        <p:grpSpPr>
          <a:xfrm>
            <a:off x="8668274" y="3747633"/>
            <a:ext cx="558137" cy="482483"/>
            <a:chOff x="12576176" y="1797051"/>
            <a:chExt cx="12906375" cy="11156949"/>
          </a:xfrm>
          <a:solidFill>
            <a:schemeClr val="bg1"/>
          </a:solidFill>
        </p:grpSpPr>
        <p:sp>
          <p:nvSpPr>
            <p:cNvPr id="30" name="Freeform 9">
              <a:extLst>
                <a:ext uri="{FF2B5EF4-FFF2-40B4-BE49-F238E27FC236}">
                  <a16:creationId xmlns:a16="http://schemas.microsoft.com/office/drawing/2014/main" id="{A40C4F3E-AC6C-4430-8D34-24CA63245B5D}"/>
                </a:ext>
              </a:extLst>
            </p:cNvPr>
            <p:cNvSpPr>
              <a:spLocks noEditPoints="1"/>
            </p:cNvSpPr>
            <p:nvPr/>
          </p:nvSpPr>
          <p:spPr bwMode="auto">
            <a:xfrm>
              <a:off x="12576176" y="1797051"/>
              <a:ext cx="12906375" cy="11156949"/>
            </a:xfrm>
            <a:custGeom>
              <a:avLst/>
              <a:gdLst>
                <a:gd name="T0" fmla="*/ 5600 w 6000"/>
                <a:gd name="T1" fmla="*/ 2600 h 5200"/>
                <a:gd name="T2" fmla="*/ 5100 w 6000"/>
                <a:gd name="T3" fmla="*/ 0 h 5200"/>
                <a:gd name="T4" fmla="*/ 400 w 6000"/>
                <a:gd name="T5" fmla="*/ 500 h 5200"/>
                <a:gd name="T6" fmla="*/ 300 w 6000"/>
                <a:gd name="T7" fmla="*/ 2000 h 5200"/>
                <a:gd name="T8" fmla="*/ 0 w 6000"/>
                <a:gd name="T9" fmla="*/ 4900 h 5200"/>
                <a:gd name="T10" fmla="*/ 4100 w 6000"/>
                <a:gd name="T11" fmla="*/ 5200 h 5200"/>
                <a:gd name="T12" fmla="*/ 3700 w 6000"/>
                <a:gd name="T13" fmla="*/ 4600 h 5200"/>
                <a:gd name="T14" fmla="*/ 3400 w 6000"/>
                <a:gd name="T15" fmla="*/ 4000 h 5200"/>
                <a:gd name="T16" fmla="*/ 4600 w 6000"/>
                <a:gd name="T17" fmla="*/ 4900 h 5200"/>
                <a:gd name="T18" fmla="*/ 5700 w 6000"/>
                <a:gd name="T19" fmla="*/ 5200 h 5200"/>
                <a:gd name="T20" fmla="*/ 6000 w 6000"/>
                <a:gd name="T21" fmla="*/ 2900 h 5200"/>
                <a:gd name="T22" fmla="*/ 2200 w 6000"/>
                <a:gd name="T23" fmla="*/ 4900 h 5200"/>
                <a:gd name="T24" fmla="*/ 300 w 6000"/>
                <a:gd name="T25" fmla="*/ 5000 h 5200"/>
                <a:gd name="T26" fmla="*/ 200 w 6000"/>
                <a:gd name="T27" fmla="*/ 4800 h 5200"/>
                <a:gd name="T28" fmla="*/ 2200 w 6000"/>
                <a:gd name="T29" fmla="*/ 4900 h 5200"/>
                <a:gd name="T30" fmla="*/ 200 w 6000"/>
                <a:gd name="T31" fmla="*/ 4600 h 5200"/>
                <a:gd name="T32" fmla="*/ 300 w 6000"/>
                <a:gd name="T33" fmla="*/ 2200 h 5200"/>
                <a:gd name="T34" fmla="*/ 2200 w 6000"/>
                <a:gd name="T35" fmla="*/ 2300 h 5200"/>
                <a:gd name="T36" fmla="*/ 3700 w 6000"/>
                <a:gd name="T37" fmla="*/ 4800 h 5200"/>
                <a:gd name="T38" fmla="*/ 2382 w 6000"/>
                <a:gd name="T39" fmla="*/ 5000 h 5200"/>
                <a:gd name="T40" fmla="*/ 2400 w 6000"/>
                <a:gd name="T41" fmla="*/ 4800 h 5200"/>
                <a:gd name="T42" fmla="*/ 2400 w 6000"/>
                <a:gd name="T43" fmla="*/ 4600 h 5200"/>
                <a:gd name="T44" fmla="*/ 2600 w 6000"/>
                <a:gd name="T45" fmla="*/ 4000 h 5200"/>
                <a:gd name="T46" fmla="*/ 2400 w 6000"/>
                <a:gd name="T47" fmla="*/ 4600 h 5200"/>
                <a:gd name="T48" fmla="*/ 2800 w 6000"/>
                <a:gd name="T49" fmla="*/ 4000 h 5200"/>
                <a:gd name="T50" fmla="*/ 3200 w 6000"/>
                <a:gd name="T51" fmla="*/ 4600 h 5200"/>
                <a:gd name="T52" fmla="*/ 4600 w 6000"/>
                <a:gd name="T53" fmla="*/ 3800 h 5200"/>
                <a:gd name="T54" fmla="*/ 2400 w 6000"/>
                <a:gd name="T55" fmla="*/ 3200 h 5200"/>
                <a:gd name="T56" fmla="*/ 4600 w 6000"/>
                <a:gd name="T57" fmla="*/ 3800 h 5200"/>
                <a:gd name="T58" fmla="*/ 4600 w 6000"/>
                <a:gd name="T59" fmla="*/ 3000 h 5200"/>
                <a:gd name="T60" fmla="*/ 2400 w 6000"/>
                <a:gd name="T61" fmla="*/ 2300 h 5200"/>
                <a:gd name="T62" fmla="*/ 2371 w 6000"/>
                <a:gd name="T63" fmla="*/ 2161 h 5200"/>
                <a:gd name="T64" fmla="*/ 3358 w 6000"/>
                <a:gd name="T65" fmla="*/ 1029 h 5200"/>
                <a:gd name="T66" fmla="*/ 2229 w 6000"/>
                <a:gd name="T67" fmla="*/ 2019 h 5200"/>
                <a:gd name="T68" fmla="*/ 2100 w 6000"/>
                <a:gd name="T69" fmla="*/ 2000 h 5200"/>
                <a:gd name="T70" fmla="*/ 600 w 6000"/>
                <a:gd name="T71" fmla="*/ 500 h 5200"/>
                <a:gd name="T72" fmla="*/ 5100 w 6000"/>
                <a:gd name="T73" fmla="*/ 200 h 5200"/>
                <a:gd name="T74" fmla="*/ 5400 w 6000"/>
                <a:gd name="T75" fmla="*/ 2600 h 5200"/>
                <a:gd name="T76" fmla="*/ 4600 w 6000"/>
                <a:gd name="T77" fmla="*/ 2900 h 5200"/>
                <a:gd name="T78" fmla="*/ 5700 w 6000"/>
                <a:gd name="T79" fmla="*/ 5000 h 5200"/>
                <a:gd name="T80" fmla="*/ 4800 w 6000"/>
                <a:gd name="T81" fmla="*/ 4900 h 5200"/>
                <a:gd name="T82" fmla="*/ 5800 w 6000"/>
                <a:gd name="T83" fmla="*/ 4800 h 5200"/>
                <a:gd name="T84" fmla="*/ 5800 w 6000"/>
                <a:gd name="T85" fmla="*/ 4600 h 5200"/>
                <a:gd name="T86" fmla="*/ 4800 w 6000"/>
                <a:gd name="T87" fmla="*/ 2900 h 5200"/>
                <a:gd name="T88" fmla="*/ 5700 w 6000"/>
                <a:gd name="T89" fmla="*/ 2800 h 5200"/>
                <a:gd name="T90" fmla="*/ 5800 w 6000"/>
                <a:gd name="T91" fmla="*/ 4600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0" h="5200">
                  <a:moveTo>
                    <a:pt x="5700" y="2600"/>
                  </a:moveTo>
                  <a:cubicBezTo>
                    <a:pt x="5600" y="2600"/>
                    <a:pt x="5600" y="2600"/>
                    <a:pt x="5600" y="2600"/>
                  </a:cubicBezTo>
                  <a:cubicBezTo>
                    <a:pt x="5600" y="500"/>
                    <a:pt x="5600" y="500"/>
                    <a:pt x="5600" y="500"/>
                  </a:cubicBezTo>
                  <a:cubicBezTo>
                    <a:pt x="5600" y="224"/>
                    <a:pt x="5376" y="0"/>
                    <a:pt x="5100" y="0"/>
                  </a:cubicBezTo>
                  <a:cubicBezTo>
                    <a:pt x="900" y="0"/>
                    <a:pt x="900" y="0"/>
                    <a:pt x="900" y="0"/>
                  </a:cubicBezTo>
                  <a:cubicBezTo>
                    <a:pt x="624" y="0"/>
                    <a:pt x="400" y="224"/>
                    <a:pt x="400" y="500"/>
                  </a:cubicBezTo>
                  <a:cubicBezTo>
                    <a:pt x="400" y="2000"/>
                    <a:pt x="400" y="2000"/>
                    <a:pt x="400" y="2000"/>
                  </a:cubicBezTo>
                  <a:cubicBezTo>
                    <a:pt x="300" y="2000"/>
                    <a:pt x="300" y="2000"/>
                    <a:pt x="300" y="2000"/>
                  </a:cubicBezTo>
                  <a:cubicBezTo>
                    <a:pt x="134" y="2000"/>
                    <a:pt x="0" y="2134"/>
                    <a:pt x="0" y="2300"/>
                  </a:cubicBezTo>
                  <a:cubicBezTo>
                    <a:pt x="0" y="4900"/>
                    <a:pt x="0" y="4900"/>
                    <a:pt x="0" y="4900"/>
                  </a:cubicBezTo>
                  <a:cubicBezTo>
                    <a:pt x="0" y="5066"/>
                    <a:pt x="134" y="5200"/>
                    <a:pt x="300" y="5200"/>
                  </a:cubicBezTo>
                  <a:cubicBezTo>
                    <a:pt x="4100" y="5200"/>
                    <a:pt x="4100" y="5200"/>
                    <a:pt x="4100" y="5200"/>
                  </a:cubicBezTo>
                  <a:cubicBezTo>
                    <a:pt x="4155" y="5200"/>
                    <a:pt x="4200" y="5155"/>
                    <a:pt x="4200" y="5100"/>
                  </a:cubicBezTo>
                  <a:cubicBezTo>
                    <a:pt x="4200" y="4824"/>
                    <a:pt x="3976" y="4600"/>
                    <a:pt x="3700" y="4600"/>
                  </a:cubicBezTo>
                  <a:cubicBezTo>
                    <a:pt x="3400" y="4600"/>
                    <a:pt x="3400" y="4600"/>
                    <a:pt x="3400" y="4600"/>
                  </a:cubicBezTo>
                  <a:cubicBezTo>
                    <a:pt x="3400" y="4000"/>
                    <a:pt x="3400" y="4000"/>
                    <a:pt x="3400" y="4000"/>
                  </a:cubicBezTo>
                  <a:cubicBezTo>
                    <a:pt x="4600" y="4000"/>
                    <a:pt x="4600" y="4000"/>
                    <a:pt x="4600" y="4000"/>
                  </a:cubicBezTo>
                  <a:cubicBezTo>
                    <a:pt x="4600" y="4900"/>
                    <a:pt x="4600" y="4900"/>
                    <a:pt x="4600" y="4900"/>
                  </a:cubicBezTo>
                  <a:cubicBezTo>
                    <a:pt x="4600" y="5066"/>
                    <a:pt x="4734" y="5200"/>
                    <a:pt x="4900" y="5200"/>
                  </a:cubicBezTo>
                  <a:cubicBezTo>
                    <a:pt x="5700" y="5200"/>
                    <a:pt x="5700" y="5200"/>
                    <a:pt x="5700" y="5200"/>
                  </a:cubicBezTo>
                  <a:cubicBezTo>
                    <a:pt x="5866" y="5200"/>
                    <a:pt x="6000" y="5066"/>
                    <a:pt x="6000" y="4900"/>
                  </a:cubicBezTo>
                  <a:cubicBezTo>
                    <a:pt x="6000" y="2900"/>
                    <a:pt x="6000" y="2900"/>
                    <a:pt x="6000" y="2900"/>
                  </a:cubicBezTo>
                  <a:cubicBezTo>
                    <a:pt x="6000" y="2734"/>
                    <a:pt x="5866" y="2600"/>
                    <a:pt x="5700" y="2600"/>
                  </a:cubicBezTo>
                  <a:close/>
                  <a:moveTo>
                    <a:pt x="2200" y="4900"/>
                  </a:moveTo>
                  <a:cubicBezTo>
                    <a:pt x="2200" y="4955"/>
                    <a:pt x="2155" y="5000"/>
                    <a:pt x="2100" y="5000"/>
                  </a:cubicBezTo>
                  <a:cubicBezTo>
                    <a:pt x="300" y="5000"/>
                    <a:pt x="300" y="5000"/>
                    <a:pt x="300" y="5000"/>
                  </a:cubicBezTo>
                  <a:cubicBezTo>
                    <a:pt x="245" y="5000"/>
                    <a:pt x="200" y="4955"/>
                    <a:pt x="200" y="4900"/>
                  </a:cubicBezTo>
                  <a:cubicBezTo>
                    <a:pt x="200" y="4800"/>
                    <a:pt x="200" y="4800"/>
                    <a:pt x="200" y="4800"/>
                  </a:cubicBezTo>
                  <a:cubicBezTo>
                    <a:pt x="2200" y="4800"/>
                    <a:pt x="2200" y="4800"/>
                    <a:pt x="2200" y="4800"/>
                  </a:cubicBezTo>
                  <a:lnTo>
                    <a:pt x="2200" y="4900"/>
                  </a:lnTo>
                  <a:close/>
                  <a:moveTo>
                    <a:pt x="2200" y="4600"/>
                  </a:moveTo>
                  <a:cubicBezTo>
                    <a:pt x="200" y="4600"/>
                    <a:pt x="200" y="4600"/>
                    <a:pt x="200" y="4600"/>
                  </a:cubicBezTo>
                  <a:cubicBezTo>
                    <a:pt x="200" y="2300"/>
                    <a:pt x="200" y="2300"/>
                    <a:pt x="200" y="2300"/>
                  </a:cubicBezTo>
                  <a:cubicBezTo>
                    <a:pt x="200" y="2245"/>
                    <a:pt x="245" y="2200"/>
                    <a:pt x="300" y="2200"/>
                  </a:cubicBezTo>
                  <a:cubicBezTo>
                    <a:pt x="2100" y="2200"/>
                    <a:pt x="2100" y="2200"/>
                    <a:pt x="2100" y="2200"/>
                  </a:cubicBezTo>
                  <a:cubicBezTo>
                    <a:pt x="2155" y="2200"/>
                    <a:pt x="2200" y="2245"/>
                    <a:pt x="2200" y="2300"/>
                  </a:cubicBezTo>
                  <a:lnTo>
                    <a:pt x="2200" y="4600"/>
                  </a:lnTo>
                  <a:close/>
                  <a:moveTo>
                    <a:pt x="3700" y="4800"/>
                  </a:moveTo>
                  <a:cubicBezTo>
                    <a:pt x="3827" y="4800"/>
                    <a:pt x="3940" y="4880"/>
                    <a:pt x="3983" y="5000"/>
                  </a:cubicBezTo>
                  <a:cubicBezTo>
                    <a:pt x="2382" y="5000"/>
                    <a:pt x="2382" y="5000"/>
                    <a:pt x="2382" y="5000"/>
                  </a:cubicBezTo>
                  <a:cubicBezTo>
                    <a:pt x="2393" y="4968"/>
                    <a:pt x="2400" y="4934"/>
                    <a:pt x="2400" y="4900"/>
                  </a:cubicBezTo>
                  <a:cubicBezTo>
                    <a:pt x="2400" y="4800"/>
                    <a:pt x="2400" y="4800"/>
                    <a:pt x="2400" y="4800"/>
                  </a:cubicBezTo>
                  <a:lnTo>
                    <a:pt x="3700" y="4800"/>
                  </a:lnTo>
                  <a:close/>
                  <a:moveTo>
                    <a:pt x="2400" y="4600"/>
                  </a:moveTo>
                  <a:cubicBezTo>
                    <a:pt x="2400" y="4000"/>
                    <a:pt x="2400" y="4000"/>
                    <a:pt x="2400" y="4000"/>
                  </a:cubicBezTo>
                  <a:cubicBezTo>
                    <a:pt x="2600" y="4000"/>
                    <a:pt x="2600" y="4000"/>
                    <a:pt x="2600" y="4000"/>
                  </a:cubicBezTo>
                  <a:cubicBezTo>
                    <a:pt x="2600" y="4600"/>
                    <a:pt x="2600" y="4600"/>
                    <a:pt x="2600" y="4600"/>
                  </a:cubicBezTo>
                  <a:lnTo>
                    <a:pt x="2400" y="4600"/>
                  </a:lnTo>
                  <a:close/>
                  <a:moveTo>
                    <a:pt x="2800" y="4600"/>
                  </a:moveTo>
                  <a:cubicBezTo>
                    <a:pt x="2800" y="4000"/>
                    <a:pt x="2800" y="4000"/>
                    <a:pt x="2800" y="4000"/>
                  </a:cubicBezTo>
                  <a:cubicBezTo>
                    <a:pt x="3200" y="4000"/>
                    <a:pt x="3200" y="4000"/>
                    <a:pt x="3200" y="4000"/>
                  </a:cubicBezTo>
                  <a:cubicBezTo>
                    <a:pt x="3200" y="4600"/>
                    <a:pt x="3200" y="4600"/>
                    <a:pt x="3200" y="4600"/>
                  </a:cubicBezTo>
                  <a:lnTo>
                    <a:pt x="2800" y="4600"/>
                  </a:lnTo>
                  <a:close/>
                  <a:moveTo>
                    <a:pt x="4600" y="3800"/>
                  </a:moveTo>
                  <a:cubicBezTo>
                    <a:pt x="2400" y="3800"/>
                    <a:pt x="2400" y="3800"/>
                    <a:pt x="2400" y="3800"/>
                  </a:cubicBezTo>
                  <a:cubicBezTo>
                    <a:pt x="2400" y="3200"/>
                    <a:pt x="2400" y="3200"/>
                    <a:pt x="2400" y="3200"/>
                  </a:cubicBezTo>
                  <a:cubicBezTo>
                    <a:pt x="4600" y="3200"/>
                    <a:pt x="4600" y="3200"/>
                    <a:pt x="4600" y="3200"/>
                  </a:cubicBezTo>
                  <a:lnTo>
                    <a:pt x="4600" y="3800"/>
                  </a:lnTo>
                  <a:close/>
                  <a:moveTo>
                    <a:pt x="4600" y="2900"/>
                  </a:moveTo>
                  <a:cubicBezTo>
                    <a:pt x="4600" y="3000"/>
                    <a:pt x="4600" y="3000"/>
                    <a:pt x="4600" y="3000"/>
                  </a:cubicBezTo>
                  <a:cubicBezTo>
                    <a:pt x="2400" y="3000"/>
                    <a:pt x="2400" y="3000"/>
                    <a:pt x="2400" y="3000"/>
                  </a:cubicBezTo>
                  <a:cubicBezTo>
                    <a:pt x="2400" y="2300"/>
                    <a:pt x="2400" y="2300"/>
                    <a:pt x="2400" y="2300"/>
                  </a:cubicBezTo>
                  <a:cubicBezTo>
                    <a:pt x="2400" y="2253"/>
                    <a:pt x="2388" y="2206"/>
                    <a:pt x="2366" y="2164"/>
                  </a:cubicBezTo>
                  <a:cubicBezTo>
                    <a:pt x="2367" y="2162"/>
                    <a:pt x="2369" y="2162"/>
                    <a:pt x="2371" y="2161"/>
                  </a:cubicBezTo>
                  <a:cubicBezTo>
                    <a:pt x="3361" y="1171"/>
                    <a:pt x="3361" y="1171"/>
                    <a:pt x="3361" y="1171"/>
                  </a:cubicBezTo>
                  <a:cubicBezTo>
                    <a:pt x="3399" y="1131"/>
                    <a:pt x="3398" y="1068"/>
                    <a:pt x="3358" y="1029"/>
                  </a:cubicBezTo>
                  <a:cubicBezTo>
                    <a:pt x="3320" y="992"/>
                    <a:pt x="3258" y="992"/>
                    <a:pt x="3219" y="1029"/>
                  </a:cubicBezTo>
                  <a:cubicBezTo>
                    <a:pt x="2229" y="2019"/>
                    <a:pt x="2229" y="2019"/>
                    <a:pt x="2229" y="2019"/>
                  </a:cubicBezTo>
                  <a:cubicBezTo>
                    <a:pt x="2227" y="2022"/>
                    <a:pt x="2226" y="2025"/>
                    <a:pt x="2224" y="2027"/>
                  </a:cubicBezTo>
                  <a:cubicBezTo>
                    <a:pt x="2185" y="2009"/>
                    <a:pt x="2143" y="2000"/>
                    <a:pt x="2100" y="2000"/>
                  </a:cubicBezTo>
                  <a:cubicBezTo>
                    <a:pt x="600" y="2000"/>
                    <a:pt x="600" y="2000"/>
                    <a:pt x="600" y="2000"/>
                  </a:cubicBezTo>
                  <a:cubicBezTo>
                    <a:pt x="600" y="500"/>
                    <a:pt x="600" y="500"/>
                    <a:pt x="600" y="500"/>
                  </a:cubicBezTo>
                  <a:cubicBezTo>
                    <a:pt x="600" y="334"/>
                    <a:pt x="734" y="200"/>
                    <a:pt x="900" y="200"/>
                  </a:cubicBezTo>
                  <a:cubicBezTo>
                    <a:pt x="5100" y="200"/>
                    <a:pt x="5100" y="200"/>
                    <a:pt x="5100" y="200"/>
                  </a:cubicBezTo>
                  <a:cubicBezTo>
                    <a:pt x="5266" y="200"/>
                    <a:pt x="5400" y="334"/>
                    <a:pt x="5400" y="500"/>
                  </a:cubicBezTo>
                  <a:cubicBezTo>
                    <a:pt x="5400" y="2600"/>
                    <a:pt x="5400" y="2600"/>
                    <a:pt x="5400" y="2600"/>
                  </a:cubicBezTo>
                  <a:cubicBezTo>
                    <a:pt x="4900" y="2600"/>
                    <a:pt x="4900" y="2600"/>
                    <a:pt x="4900" y="2600"/>
                  </a:cubicBezTo>
                  <a:cubicBezTo>
                    <a:pt x="4734" y="2600"/>
                    <a:pt x="4600" y="2734"/>
                    <a:pt x="4600" y="2900"/>
                  </a:cubicBezTo>
                  <a:close/>
                  <a:moveTo>
                    <a:pt x="5800" y="4900"/>
                  </a:moveTo>
                  <a:cubicBezTo>
                    <a:pt x="5800" y="4955"/>
                    <a:pt x="5755" y="5000"/>
                    <a:pt x="5700" y="5000"/>
                  </a:cubicBezTo>
                  <a:cubicBezTo>
                    <a:pt x="4900" y="5000"/>
                    <a:pt x="4900" y="5000"/>
                    <a:pt x="4900" y="5000"/>
                  </a:cubicBezTo>
                  <a:cubicBezTo>
                    <a:pt x="4845" y="5000"/>
                    <a:pt x="4800" y="4955"/>
                    <a:pt x="4800" y="4900"/>
                  </a:cubicBezTo>
                  <a:cubicBezTo>
                    <a:pt x="4800" y="4800"/>
                    <a:pt x="4800" y="4800"/>
                    <a:pt x="4800" y="4800"/>
                  </a:cubicBezTo>
                  <a:cubicBezTo>
                    <a:pt x="5800" y="4800"/>
                    <a:pt x="5800" y="4800"/>
                    <a:pt x="5800" y="4800"/>
                  </a:cubicBezTo>
                  <a:lnTo>
                    <a:pt x="5800" y="4900"/>
                  </a:lnTo>
                  <a:close/>
                  <a:moveTo>
                    <a:pt x="5800" y="4600"/>
                  </a:moveTo>
                  <a:cubicBezTo>
                    <a:pt x="4800" y="4600"/>
                    <a:pt x="4800" y="4600"/>
                    <a:pt x="4800" y="4600"/>
                  </a:cubicBezTo>
                  <a:cubicBezTo>
                    <a:pt x="4800" y="2900"/>
                    <a:pt x="4800" y="2900"/>
                    <a:pt x="4800" y="2900"/>
                  </a:cubicBezTo>
                  <a:cubicBezTo>
                    <a:pt x="4800" y="2845"/>
                    <a:pt x="4845" y="2800"/>
                    <a:pt x="4900" y="2800"/>
                  </a:cubicBezTo>
                  <a:cubicBezTo>
                    <a:pt x="5700" y="2800"/>
                    <a:pt x="5700" y="2800"/>
                    <a:pt x="5700" y="2800"/>
                  </a:cubicBezTo>
                  <a:cubicBezTo>
                    <a:pt x="5755" y="2800"/>
                    <a:pt x="5800" y="2845"/>
                    <a:pt x="5800" y="2900"/>
                  </a:cubicBezTo>
                  <a:lnTo>
                    <a:pt x="5800" y="46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0">
              <a:extLst>
                <a:ext uri="{FF2B5EF4-FFF2-40B4-BE49-F238E27FC236}">
                  <a16:creationId xmlns:a16="http://schemas.microsoft.com/office/drawing/2014/main" id="{5A3D97A8-86A1-45EF-BD5D-495DE895619F}"/>
                </a:ext>
              </a:extLst>
            </p:cNvPr>
            <p:cNvSpPr>
              <a:spLocks/>
            </p:cNvSpPr>
            <p:nvPr/>
          </p:nvSpPr>
          <p:spPr bwMode="auto">
            <a:xfrm>
              <a:off x="13841413" y="8615363"/>
              <a:ext cx="1344613" cy="1385887"/>
            </a:xfrm>
            <a:custGeom>
              <a:avLst/>
              <a:gdLst>
                <a:gd name="T0" fmla="*/ 607 w 625"/>
                <a:gd name="T1" fmla="*/ 39 h 646"/>
                <a:gd name="T2" fmla="*/ 466 w 625"/>
                <a:gd name="T3" fmla="*/ 39 h 646"/>
                <a:gd name="T4" fmla="*/ 41 w 625"/>
                <a:gd name="T5" fmla="*/ 463 h 646"/>
                <a:gd name="T6" fmla="*/ 39 w 625"/>
                <a:gd name="T7" fmla="*/ 605 h 646"/>
                <a:gd name="T8" fmla="*/ 180 w 625"/>
                <a:gd name="T9" fmla="*/ 607 h 646"/>
                <a:gd name="T10" fmla="*/ 183 w 625"/>
                <a:gd name="T11" fmla="*/ 605 h 646"/>
                <a:gd name="T12" fmla="*/ 607 w 625"/>
                <a:gd name="T13" fmla="*/ 181 h 646"/>
                <a:gd name="T14" fmla="*/ 607 w 625"/>
                <a:gd name="T15" fmla="*/ 39 h 6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5" h="646">
                  <a:moveTo>
                    <a:pt x="607" y="39"/>
                  </a:moveTo>
                  <a:cubicBezTo>
                    <a:pt x="568" y="0"/>
                    <a:pt x="505" y="0"/>
                    <a:pt x="466" y="39"/>
                  </a:cubicBezTo>
                  <a:cubicBezTo>
                    <a:pt x="41" y="463"/>
                    <a:pt x="41" y="463"/>
                    <a:pt x="41" y="463"/>
                  </a:cubicBezTo>
                  <a:cubicBezTo>
                    <a:pt x="2" y="502"/>
                    <a:pt x="0" y="565"/>
                    <a:pt x="39" y="605"/>
                  </a:cubicBezTo>
                  <a:cubicBezTo>
                    <a:pt x="77" y="645"/>
                    <a:pt x="141" y="646"/>
                    <a:pt x="180" y="607"/>
                  </a:cubicBezTo>
                  <a:cubicBezTo>
                    <a:pt x="181" y="606"/>
                    <a:pt x="182" y="606"/>
                    <a:pt x="183" y="605"/>
                  </a:cubicBezTo>
                  <a:cubicBezTo>
                    <a:pt x="607" y="181"/>
                    <a:pt x="607" y="181"/>
                    <a:pt x="607" y="181"/>
                  </a:cubicBezTo>
                  <a:cubicBezTo>
                    <a:pt x="625" y="150"/>
                    <a:pt x="589" y="91"/>
                    <a:pt x="607"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11">
              <a:extLst>
                <a:ext uri="{FF2B5EF4-FFF2-40B4-BE49-F238E27FC236}">
                  <a16:creationId xmlns:a16="http://schemas.microsoft.com/office/drawing/2014/main" id="{2B6E06D7-D33D-4112-8B51-65785C87A37A}"/>
                </a:ext>
              </a:extLst>
            </p:cNvPr>
            <p:cNvSpPr>
              <a:spLocks/>
            </p:cNvSpPr>
            <p:nvPr/>
          </p:nvSpPr>
          <p:spPr bwMode="auto">
            <a:xfrm>
              <a:off x="15132051" y="8620125"/>
              <a:ext cx="1387475" cy="1381125"/>
            </a:xfrm>
            <a:custGeom>
              <a:avLst/>
              <a:gdLst>
                <a:gd name="T0" fmla="*/ 604 w 645"/>
                <a:gd name="T1" fmla="*/ 37 h 644"/>
                <a:gd name="T2" fmla="*/ 466 w 645"/>
                <a:gd name="T3" fmla="*/ 37 h 644"/>
                <a:gd name="T4" fmla="*/ 41 w 645"/>
                <a:gd name="T5" fmla="*/ 461 h 644"/>
                <a:gd name="T6" fmla="*/ 39 w 645"/>
                <a:gd name="T7" fmla="*/ 603 h 644"/>
                <a:gd name="T8" fmla="*/ 180 w 645"/>
                <a:gd name="T9" fmla="*/ 605 h 644"/>
                <a:gd name="T10" fmla="*/ 183 w 645"/>
                <a:gd name="T11" fmla="*/ 603 h 644"/>
                <a:gd name="T12" fmla="*/ 607 w 645"/>
                <a:gd name="T13" fmla="*/ 179 h 644"/>
                <a:gd name="T14" fmla="*/ 604 w 645"/>
                <a:gd name="T15" fmla="*/ 37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644">
                  <a:moveTo>
                    <a:pt x="604" y="37"/>
                  </a:moveTo>
                  <a:cubicBezTo>
                    <a:pt x="566" y="0"/>
                    <a:pt x="504" y="0"/>
                    <a:pt x="466" y="37"/>
                  </a:cubicBezTo>
                  <a:cubicBezTo>
                    <a:pt x="41" y="461"/>
                    <a:pt x="41" y="461"/>
                    <a:pt x="41" y="461"/>
                  </a:cubicBezTo>
                  <a:cubicBezTo>
                    <a:pt x="2" y="500"/>
                    <a:pt x="0" y="563"/>
                    <a:pt x="39" y="603"/>
                  </a:cubicBezTo>
                  <a:cubicBezTo>
                    <a:pt x="77" y="643"/>
                    <a:pt x="141" y="644"/>
                    <a:pt x="180" y="605"/>
                  </a:cubicBezTo>
                  <a:cubicBezTo>
                    <a:pt x="181" y="604"/>
                    <a:pt x="182" y="604"/>
                    <a:pt x="183" y="603"/>
                  </a:cubicBezTo>
                  <a:cubicBezTo>
                    <a:pt x="607" y="179"/>
                    <a:pt x="607" y="179"/>
                    <a:pt x="607" y="179"/>
                  </a:cubicBezTo>
                  <a:cubicBezTo>
                    <a:pt x="645" y="139"/>
                    <a:pt x="644" y="76"/>
                    <a:pt x="604"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2">
              <a:extLst>
                <a:ext uri="{FF2B5EF4-FFF2-40B4-BE49-F238E27FC236}">
                  <a16:creationId xmlns:a16="http://schemas.microsoft.com/office/drawing/2014/main" id="{C026680C-6004-4856-B19C-1C10FAFA689F}"/>
                </a:ext>
              </a:extLst>
            </p:cNvPr>
            <p:cNvSpPr>
              <a:spLocks/>
            </p:cNvSpPr>
            <p:nvPr/>
          </p:nvSpPr>
          <p:spPr bwMode="auto">
            <a:xfrm>
              <a:off x="18595976" y="3925888"/>
              <a:ext cx="2605088" cy="2595562"/>
            </a:xfrm>
            <a:custGeom>
              <a:avLst/>
              <a:gdLst>
                <a:gd name="T0" fmla="*/ 1170 w 1211"/>
                <a:gd name="T1" fmla="*/ 37 h 1210"/>
                <a:gd name="T2" fmla="*/ 1031 w 1211"/>
                <a:gd name="T3" fmla="*/ 37 h 1210"/>
                <a:gd name="T4" fmla="*/ 41 w 1211"/>
                <a:gd name="T5" fmla="*/ 1027 h 1210"/>
                <a:gd name="T6" fmla="*/ 39 w 1211"/>
                <a:gd name="T7" fmla="*/ 1169 h 1210"/>
                <a:gd name="T8" fmla="*/ 180 w 1211"/>
                <a:gd name="T9" fmla="*/ 1171 h 1210"/>
                <a:gd name="T10" fmla="*/ 183 w 1211"/>
                <a:gd name="T11" fmla="*/ 1169 h 1210"/>
                <a:gd name="T12" fmla="*/ 1173 w 1211"/>
                <a:gd name="T13" fmla="*/ 179 h 1210"/>
                <a:gd name="T14" fmla="*/ 1170 w 1211"/>
                <a:gd name="T15" fmla="*/ 37 h 1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1" h="1210">
                  <a:moveTo>
                    <a:pt x="1170" y="37"/>
                  </a:moveTo>
                  <a:cubicBezTo>
                    <a:pt x="1132" y="0"/>
                    <a:pt x="1070" y="0"/>
                    <a:pt x="1031" y="37"/>
                  </a:cubicBezTo>
                  <a:cubicBezTo>
                    <a:pt x="41" y="1027"/>
                    <a:pt x="41" y="1027"/>
                    <a:pt x="41" y="1027"/>
                  </a:cubicBezTo>
                  <a:cubicBezTo>
                    <a:pt x="2" y="1066"/>
                    <a:pt x="0" y="1129"/>
                    <a:pt x="39" y="1169"/>
                  </a:cubicBezTo>
                  <a:cubicBezTo>
                    <a:pt x="77" y="1208"/>
                    <a:pt x="141" y="1210"/>
                    <a:pt x="180" y="1171"/>
                  </a:cubicBezTo>
                  <a:cubicBezTo>
                    <a:pt x="181" y="1170"/>
                    <a:pt x="182" y="1170"/>
                    <a:pt x="183" y="1169"/>
                  </a:cubicBezTo>
                  <a:cubicBezTo>
                    <a:pt x="1173" y="179"/>
                    <a:pt x="1173" y="179"/>
                    <a:pt x="1173" y="179"/>
                  </a:cubicBezTo>
                  <a:cubicBezTo>
                    <a:pt x="1211" y="139"/>
                    <a:pt x="1210" y="76"/>
                    <a:pt x="1170"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3">
              <a:extLst>
                <a:ext uri="{FF2B5EF4-FFF2-40B4-BE49-F238E27FC236}">
                  <a16:creationId xmlns:a16="http://schemas.microsoft.com/office/drawing/2014/main" id="{06F15DE5-0997-49CA-8899-0E9A4415DF59}"/>
                </a:ext>
              </a:extLst>
            </p:cNvPr>
            <p:cNvSpPr>
              <a:spLocks/>
            </p:cNvSpPr>
            <p:nvPr/>
          </p:nvSpPr>
          <p:spPr bwMode="auto">
            <a:xfrm>
              <a:off x="23433088" y="9199563"/>
              <a:ext cx="1082675" cy="1079500"/>
            </a:xfrm>
            <a:custGeom>
              <a:avLst/>
              <a:gdLst>
                <a:gd name="T0" fmla="*/ 463 w 503"/>
                <a:gd name="T1" fmla="*/ 38 h 503"/>
                <a:gd name="T2" fmla="*/ 324 w 503"/>
                <a:gd name="T3" fmla="*/ 38 h 503"/>
                <a:gd name="T4" fmla="*/ 41 w 503"/>
                <a:gd name="T5" fmla="*/ 321 h 503"/>
                <a:gd name="T6" fmla="*/ 38 w 503"/>
                <a:gd name="T7" fmla="*/ 462 h 503"/>
                <a:gd name="T8" fmla="*/ 180 w 503"/>
                <a:gd name="T9" fmla="*/ 465 h 503"/>
                <a:gd name="T10" fmla="*/ 182 w 503"/>
                <a:gd name="T11" fmla="*/ 462 h 503"/>
                <a:gd name="T12" fmla="*/ 465 w 503"/>
                <a:gd name="T13" fmla="*/ 179 h 503"/>
                <a:gd name="T14" fmla="*/ 463 w 503"/>
                <a:gd name="T15" fmla="*/ 38 h 5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503">
                  <a:moveTo>
                    <a:pt x="463" y="38"/>
                  </a:moveTo>
                  <a:cubicBezTo>
                    <a:pt x="424" y="0"/>
                    <a:pt x="362" y="0"/>
                    <a:pt x="324" y="38"/>
                  </a:cubicBezTo>
                  <a:cubicBezTo>
                    <a:pt x="41" y="321"/>
                    <a:pt x="41" y="321"/>
                    <a:pt x="41" y="321"/>
                  </a:cubicBezTo>
                  <a:cubicBezTo>
                    <a:pt x="1" y="359"/>
                    <a:pt x="0" y="422"/>
                    <a:pt x="38" y="462"/>
                  </a:cubicBezTo>
                  <a:cubicBezTo>
                    <a:pt x="77" y="502"/>
                    <a:pt x="140" y="503"/>
                    <a:pt x="180" y="465"/>
                  </a:cubicBezTo>
                  <a:cubicBezTo>
                    <a:pt x="181" y="464"/>
                    <a:pt x="182" y="463"/>
                    <a:pt x="182" y="462"/>
                  </a:cubicBezTo>
                  <a:cubicBezTo>
                    <a:pt x="465" y="179"/>
                    <a:pt x="465" y="179"/>
                    <a:pt x="465" y="179"/>
                  </a:cubicBezTo>
                  <a:cubicBezTo>
                    <a:pt x="503" y="140"/>
                    <a:pt x="502" y="76"/>
                    <a:pt x="463"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4">
              <a:extLst>
                <a:ext uri="{FF2B5EF4-FFF2-40B4-BE49-F238E27FC236}">
                  <a16:creationId xmlns:a16="http://schemas.microsoft.com/office/drawing/2014/main" id="{92C79202-4299-48AB-8495-E7DF8F438EAB}"/>
                </a:ext>
              </a:extLst>
            </p:cNvPr>
            <p:cNvSpPr>
              <a:spLocks/>
            </p:cNvSpPr>
            <p:nvPr/>
          </p:nvSpPr>
          <p:spPr bwMode="auto">
            <a:xfrm>
              <a:off x="18816638" y="9091613"/>
              <a:ext cx="433388" cy="430212"/>
            </a:xfrm>
            <a:custGeom>
              <a:avLst/>
              <a:gdLst>
                <a:gd name="T0" fmla="*/ 101 w 201"/>
                <a:gd name="T1" fmla="*/ 0 h 200"/>
                <a:gd name="T2" fmla="*/ 100 w 201"/>
                <a:gd name="T3" fmla="*/ 0 h 200"/>
                <a:gd name="T4" fmla="*/ 1 w 201"/>
                <a:gd name="T5" fmla="*/ 100 h 200"/>
                <a:gd name="T6" fmla="*/ 101 w 201"/>
                <a:gd name="T7" fmla="*/ 200 h 200"/>
                <a:gd name="T8" fmla="*/ 201 w 201"/>
                <a:gd name="T9" fmla="*/ 100 h 200"/>
                <a:gd name="T10" fmla="*/ 101 w 201"/>
                <a:gd name="T11" fmla="*/ 0 h 200"/>
              </a:gdLst>
              <a:ahLst/>
              <a:cxnLst>
                <a:cxn ang="0">
                  <a:pos x="T0" y="T1"/>
                </a:cxn>
                <a:cxn ang="0">
                  <a:pos x="T2" y="T3"/>
                </a:cxn>
                <a:cxn ang="0">
                  <a:pos x="T4" y="T5"/>
                </a:cxn>
                <a:cxn ang="0">
                  <a:pos x="T6" y="T7"/>
                </a:cxn>
                <a:cxn ang="0">
                  <a:pos x="T8" y="T9"/>
                </a:cxn>
                <a:cxn ang="0">
                  <a:pos x="T10" y="T11"/>
                </a:cxn>
              </a:cxnLst>
              <a:rect l="0" t="0" r="r" b="b"/>
              <a:pathLst>
                <a:path w="201" h="200">
                  <a:moveTo>
                    <a:pt x="101" y="0"/>
                  </a:moveTo>
                  <a:cubicBezTo>
                    <a:pt x="100" y="0"/>
                    <a:pt x="100" y="0"/>
                    <a:pt x="100" y="0"/>
                  </a:cubicBezTo>
                  <a:cubicBezTo>
                    <a:pt x="45" y="0"/>
                    <a:pt x="0" y="45"/>
                    <a:pt x="1" y="100"/>
                  </a:cubicBezTo>
                  <a:cubicBezTo>
                    <a:pt x="1" y="156"/>
                    <a:pt x="46" y="200"/>
                    <a:pt x="101" y="200"/>
                  </a:cubicBezTo>
                  <a:cubicBezTo>
                    <a:pt x="156" y="200"/>
                    <a:pt x="201" y="155"/>
                    <a:pt x="201" y="100"/>
                  </a:cubicBezTo>
                  <a:cubicBezTo>
                    <a:pt x="201" y="45"/>
                    <a:pt x="156" y="0"/>
                    <a:pt x="10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5">
              <a:extLst>
                <a:ext uri="{FF2B5EF4-FFF2-40B4-BE49-F238E27FC236}">
                  <a16:creationId xmlns:a16="http://schemas.microsoft.com/office/drawing/2014/main" id="{80C028CA-B833-4A93-B4C6-BCF16E541794}"/>
                </a:ext>
              </a:extLst>
            </p:cNvPr>
            <p:cNvSpPr>
              <a:spLocks/>
            </p:cNvSpPr>
            <p:nvPr/>
          </p:nvSpPr>
          <p:spPr bwMode="auto">
            <a:xfrm>
              <a:off x="18384838" y="2654300"/>
              <a:ext cx="1290638" cy="430212"/>
            </a:xfrm>
            <a:custGeom>
              <a:avLst/>
              <a:gdLst>
                <a:gd name="T0" fmla="*/ 500 w 600"/>
                <a:gd name="T1" fmla="*/ 0 h 200"/>
                <a:gd name="T2" fmla="*/ 100 w 600"/>
                <a:gd name="T3" fmla="*/ 0 h 200"/>
                <a:gd name="T4" fmla="*/ 0 w 600"/>
                <a:gd name="T5" fmla="*/ 100 h 200"/>
                <a:gd name="T6" fmla="*/ 100 w 600"/>
                <a:gd name="T7" fmla="*/ 200 h 200"/>
                <a:gd name="T8" fmla="*/ 500 w 600"/>
                <a:gd name="T9" fmla="*/ 200 h 200"/>
                <a:gd name="T10" fmla="*/ 600 w 600"/>
                <a:gd name="T11" fmla="*/ 100 h 200"/>
                <a:gd name="T12" fmla="*/ 500 w 600"/>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600" h="200">
                  <a:moveTo>
                    <a:pt x="500" y="0"/>
                  </a:moveTo>
                  <a:cubicBezTo>
                    <a:pt x="100" y="0"/>
                    <a:pt x="100" y="0"/>
                    <a:pt x="100" y="0"/>
                  </a:cubicBezTo>
                  <a:cubicBezTo>
                    <a:pt x="45" y="0"/>
                    <a:pt x="0" y="45"/>
                    <a:pt x="0" y="100"/>
                  </a:cubicBezTo>
                  <a:cubicBezTo>
                    <a:pt x="0" y="155"/>
                    <a:pt x="45" y="200"/>
                    <a:pt x="100" y="200"/>
                  </a:cubicBezTo>
                  <a:cubicBezTo>
                    <a:pt x="500" y="200"/>
                    <a:pt x="500" y="200"/>
                    <a:pt x="500" y="200"/>
                  </a:cubicBezTo>
                  <a:cubicBezTo>
                    <a:pt x="555" y="200"/>
                    <a:pt x="600" y="155"/>
                    <a:pt x="600" y="100"/>
                  </a:cubicBezTo>
                  <a:cubicBezTo>
                    <a:pt x="600" y="45"/>
                    <a:pt x="555" y="0"/>
                    <a:pt x="50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7" name="Freeform 23">
            <a:extLst>
              <a:ext uri="{FF2B5EF4-FFF2-40B4-BE49-F238E27FC236}">
                <a16:creationId xmlns:a16="http://schemas.microsoft.com/office/drawing/2014/main" id="{C3145B56-F656-4A56-B1EF-343E70D6FEDA}"/>
              </a:ext>
            </a:extLst>
          </p:cNvPr>
          <p:cNvSpPr>
            <a:spLocks noEditPoints="1"/>
          </p:cNvSpPr>
          <p:nvPr/>
        </p:nvSpPr>
        <p:spPr bwMode="auto">
          <a:xfrm>
            <a:off x="5176457" y="3727352"/>
            <a:ext cx="565861" cy="547486"/>
          </a:xfrm>
          <a:custGeom>
            <a:avLst/>
            <a:gdLst>
              <a:gd name="T0" fmla="*/ 6702 w 8130"/>
              <a:gd name="T1" fmla="*/ 3117 h 7866"/>
              <a:gd name="T2" fmla="*/ 8130 w 8130"/>
              <a:gd name="T3" fmla="*/ 2303 h 7866"/>
              <a:gd name="T4" fmla="*/ 4065 w 8130"/>
              <a:gd name="T5" fmla="*/ 0 h 7866"/>
              <a:gd name="T6" fmla="*/ 0 w 8130"/>
              <a:gd name="T7" fmla="*/ 2303 h 7866"/>
              <a:gd name="T8" fmla="*/ 1429 w 8130"/>
              <a:gd name="T9" fmla="*/ 3117 h 7866"/>
              <a:gd name="T10" fmla="*/ 0 w 8130"/>
              <a:gd name="T11" fmla="*/ 3927 h 7866"/>
              <a:gd name="T12" fmla="*/ 1429 w 8130"/>
              <a:gd name="T13" fmla="*/ 4740 h 7866"/>
              <a:gd name="T14" fmla="*/ 0 w 8130"/>
              <a:gd name="T15" fmla="*/ 5550 h 7866"/>
              <a:gd name="T16" fmla="*/ 4065 w 8130"/>
              <a:gd name="T17" fmla="*/ 7866 h 7866"/>
              <a:gd name="T18" fmla="*/ 8130 w 8130"/>
              <a:gd name="T19" fmla="*/ 5550 h 7866"/>
              <a:gd name="T20" fmla="*/ 6702 w 8130"/>
              <a:gd name="T21" fmla="*/ 4740 h 7866"/>
              <a:gd name="T22" fmla="*/ 8130 w 8130"/>
              <a:gd name="T23" fmla="*/ 3927 h 7866"/>
              <a:gd name="T24" fmla="*/ 6702 w 8130"/>
              <a:gd name="T25" fmla="*/ 3117 h 7866"/>
              <a:gd name="T26" fmla="*/ 4065 w 8130"/>
              <a:gd name="T27" fmla="*/ 340 h 7866"/>
              <a:gd name="T28" fmla="*/ 7533 w 8130"/>
              <a:gd name="T29" fmla="*/ 2303 h 7866"/>
              <a:gd name="T30" fmla="*/ 4065 w 8130"/>
              <a:gd name="T31" fmla="*/ 4279 h 7866"/>
              <a:gd name="T32" fmla="*/ 598 w 8130"/>
              <a:gd name="T33" fmla="*/ 2303 h 7866"/>
              <a:gd name="T34" fmla="*/ 4065 w 8130"/>
              <a:gd name="T35" fmla="*/ 340 h 7866"/>
              <a:gd name="T36" fmla="*/ 1728 w 8130"/>
              <a:gd name="T37" fmla="*/ 3287 h 7866"/>
              <a:gd name="T38" fmla="*/ 4065 w 8130"/>
              <a:gd name="T39" fmla="*/ 4620 h 7866"/>
              <a:gd name="T40" fmla="*/ 6403 w 8130"/>
              <a:gd name="T41" fmla="*/ 3287 h 7866"/>
              <a:gd name="T42" fmla="*/ 7533 w 8130"/>
              <a:gd name="T43" fmla="*/ 3927 h 7866"/>
              <a:gd name="T44" fmla="*/ 4065 w 8130"/>
              <a:gd name="T45" fmla="*/ 5903 h 7866"/>
              <a:gd name="T46" fmla="*/ 598 w 8130"/>
              <a:gd name="T47" fmla="*/ 3927 h 7866"/>
              <a:gd name="T48" fmla="*/ 1728 w 8130"/>
              <a:gd name="T49" fmla="*/ 3287 h 7866"/>
              <a:gd name="T50" fmla="*/ 7533 w 8130"/>
              <a:gd name="T51" fmla="*/ 5550 h 7866"/>
              <a:gd name="T52" fmla="*/ 4065 w 8130"/>
              <a:gd name="T53" fmla="*/ 7526 h 7866"/>
              <a:gd name="T54" fmla="*/ 598 w 8130"/>
              <a:gd name="T55" fmla="*/ 5550 h 7866"/>
              <a:gd name="T56" fmla="*/ 1728 w 8130"/>
              <a:gd name="T57" fmla="*/ 4911 h 7866"/>
              <a:gd name="T58" fmla="*/ 4065 w 8130"/>
              <a:gd name="T59" fmla="*/ 6243 h 7866"/>
              <a:gd name="T60" fmla="*/ 6403 w 8130"/>
              <a:gd name="T61" fmla="*/ 4911 h 7866"/>
              <a:gd name="T62" fmla="*/ 7533 w 8130"/>
              <a:gd name="T63" fmla="*/ 5550 h 7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30" h="7866">
                <a:moveTo>
                  <a:pt x="6702" y="3117"/>
                </a:moveTo>
                <a:lnTo>
                  <a:pt x="8130" y="2303"/>
                </a:lnTo>
                <a:lnTo>
                  <a:pt x="4065" y="0"/>
                </a:lnTo>
                <a:lnTo>
                  <a:pt x="0" y="2303"/>
                </a:lnTo>
                <a:lnTo>
                  <a:pt x="1429" y="3117"/>
                </a:lnTo>
                <a:lnTo>
                  <a:pt x="0" y="3927"/>
                </a:lnTo>
                <a:lnTo>
                  <a:pt x="1429" y="4740"/>
                </a:lnTo>
                <a:lnTo>
                  <a:pt x="0" y="5550"/>
                </a:lnTo>
                <a:lnTo>
                  <a:pt x="4065" y="7866"/>
                </a:lnTo>
                <a:lnTo>
                  <a:pt x="8130" y="5550"/>
                </a:lnTo>
                <a:lnTo>
                  <a:pt x="6702" y="4740"/>
                </a:lnTo>
                <a:lnTo>
                  <a:pt x="8130" y="3927"/>
                </a:lnTo>
                <a:lnTo>
                  <a:pt x="6702" y="3117"/>
                </a:lnTo>
                <a:close/>
                <a:moveTo>
                  <a:pt x="4065" y="340"/>
                </a:moveTo>
                <a:lnTo>
                  <a:pt x="7533" y="2303"/>
                </a:lnTo>
                <a:lnTo>
                  <a:pt x="4065" y="4279"/>
                </a:lnTo>
                <a:lnTo>
                  <a:pt x="598" y="2303"/>
                </a:lnTo>
                <a:lnTo>
                  <a:pt x="4065" y="340"/>
                </a:lnTo>
                <a:close/>
                <a:moveTo>
                  <a:pt x="1728" y="3287"/>
                </a:moveTo>
                <a:lnTo>
                  <a:pt x="4065" y="4620"/>
                </a:lnTo>
                <a:lnTo>
                  <a:pt x="6403" y="3287"/>
                </a:lnTo>
                <a:lnTo>
                  <a:pt x="7533" y="3927"/>
                </a:lnTo>
                <a:lnTo>
                  <a:pt x="4065" y="5903"/>
                </a:lnTo>
                <a:lnTo>
                  <a:pt x="598" y="3927"/>
                </a:lnTo>
                <a:lnTo>
                  <a:pt x="1728" y="3287"/>
                </a:lnTo>
                <a:close/>
                <a:moveTo>
                  <a:pt x="7533" y="5550"/>
                </a:moveTo>
                <a:lnTo>
                  <a:pt x="4065" y="7526"/>
                </a:lnTo>
                <a:lnTo>
                  <a:pt x="598" y="5550"/>
                </a:lnTo>
                <a:lnTo>
                  <a:pt x="1728" y="4911"/>
                </a:lnTo>
                <a:lnTo>
                  <a:pt x="4065" y="6243"/>
                </a:lnTo>
                <a:lnTo>
                  <a:pt x="6403" y="4911"/>
                </a:lnTo>
                <a:lnTo>
                  <a:pt x="7533" y="55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25" name="Group 24">
            <a:extLst>
              <a:ext uri="{FF2B5EF4-FFF2-40B4-BE49-F238E27FC236}">
                <a16:creationId xmlns:a16="http://schemas.microsoft.com/office/drawing/2014/main" id="{3860EF22-02D3-4236-A83B-FF257182261B}"/>
              </a:ext>
            </a:extLst>
          </p:cNvPr>
          <p:cNvGrpSpPr/>
          <p:nvPr/>
        </p:nvGrpSpPr>
        <p:grpSpPr>
          <a:xfrm>
            <a:off x="886840" y="2900685"/>
            <a:ext cx="3370053" cy="2850075"/>
            <a:chOff x="2422004" y="350838"/>
            <a:chExt cx="6923213" cy="5855007"/>
          </a:xfrm>
        </p:grpSpPr>
        <p:grpSp>
          <p:nvGrpSpPr>
            <p:cNvPr id="26" name="Group 25">
              <a:extLst>
                <a:ext uri="{FF2B5EF4-FFF2-40B4-BE49-F238E27FC236}">
                  <a16:creationId xmlns:a16="http://schemas.microsoft.com/office/drawing/2014/main" id="{290BE681-7471-4F3A-8235-8DAAA3566F90}"/>
                </a:ext>
              </a:extLst>
            </p:cNvPr>
            <p:cNvGrpSpPr/>
            <p:nvPr/>
          </p:nvGrpSpPr>
          <p:grpSpPr>
            <a:xfrm>
              <a:off x="3698925" y="1485639"/>
              <a:ext cx="2413154" cy="1596293"/>
              <a:chOff x="-10442575" y="179388"/>
              <a:chExt cx="9313863" cy="6161087"/>
            </a:xfrm>
          </p:grpSpPr>
          <p:sp>
            <p:nvSpPr>
              <p:cNvPr id="109" name="Freeform 566">
                <a:extLst>
                  <a:ext uri="{FF2B5EF4-FFF2-40B4-BE49-F238E27FC236}">
                    <a16:creationId xmlns:a16="http://schemas.microsoft.com/office/drawing/2014/main" id="{6A1C5755-03CD-4598-83C4-35BC20DA6334}"/>
                  </a:ext>
                </a:extLst>
              </p:cNvPr>
              <p:cNvSpPr>
                <a:spLocks/>
              </p:cNvSpPr>
              <p:nvPr/>
            </p:nvSpPr>
            <p:spPr bwMode="auto">
              <a:xfrm>
                <a:off x="-10213975" y="1098550"/>
                <a:ext cx="9085263" cy="5241925"/>
              </a:xfrm>
              <a:custGeom>
                <a:avLst/>
                <a:gdLst>
                  <a:gd name="T0" fmla="*/ 408 w 672"/>
                  <a:gd name="T1" fmla="*/ 386 h 388"/>
                  <a:gd name="T2" fmla="*/ 4 w 672"/>
                  <a:gd name="T3" fmla="*/ 153 h 388"/>
                  <a:gd name="T4" fmla="*/ 6 w 672"/>
                  <a:gd name="T5" fmla="*/ 142 h 388"/>
                  <a:gd name="T6" fmla="*/ 246 w 672"/>
                  <a:gd name="T7" fmla="*/ 4 h 388"/>
                  <a:gd name="T8" fmla="*/ 264 w 672"/>
                  <a:gd name="T9" fmla="*/ 3 h 388"/>
                  <a:gd name="T10" fmla="*/ 668 w 672"/>
                  <a:gd name="T11" fmla="*/ 236 h 388"/>
                  <a:gd name="T12" fmla="*/ 666 w 672"/>
                  <a:gd name="T13" fmla="*/ 246 h 388"/>
                  <a:gd name="T14" fmla="*/ 426 w 672"/>
                  <a:gd name="T15" fmla="*/ 385 h 388"/>
                  <a:gd name="T16" fmla="*/ 408 w 672"/>
                  <a:gd name="T17" fmla="*/ 38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388">
                    <a:moveTo>
                      <a:pt x="408" y="386"/>
                    </a:moveTo>
                    <a:cubicBezTo>
                      <a:pt x="4" y="153"/>
                      <a:pt x="4" y="153"/>
                      <a:pt x="4" y="153"/>
                    </a:cubicBezTo>
                    <a:cubicBezTo>
                      <a:pt x="0" y="150"/>
                      <a:pt x="0" y="145"/>
                      <a:pt x="6" y="142"/>
                    </a:cubicBezTo>
                    <a:cubicBezTo>
                      <a:pt x="246" y="4"/>
                      <a:pt x="246" y="4"/>
                      <a:pt x="246" y="4"/>
                    </a:cubicBezTo>
                    <a:cubicBezTo>
                      <a:pt x="251" y="0"/>
                      <a:pt x="260" y="0"/>
                      <a:pt x="264" y="3"/>
                    </a:cubicBezTo>
                    <a:cubicBezTo>
                      <a:pt x="668" y="236"/>
                      <a:pt x="668" y="236"/>
                      <a:pt x="668" y="236"/>
                    </a:cubicBezTo>
                    <a:cubicBezTo>
                      <a:pt x="672" y="238"/>
                      <a:pt x="672" y="243"/>
                      <a:pt x="666" y="246"/>
                    </a:cubicBezTo>
                    <a:cubicBezTo>
                      <a:pt x="426" y="385"/>
                      <a:pt x="426" y="385"/>
                      <a:pt x="426" y="385"/>
                    </a:cubicBezTo>
                    <a:cubicBezTo>
                      <a:pt x="420" y="388"/>
                      <a:pt x="412" y="388"/>
                      <a:pt x="408" y="386"/>
                    </a:cubicBezTo>
                  </a:path>
                </a:pathLst>
              </a:custGeom>
              <a:solidFill>
                <a:schemeClr val="accent3">
                  <a:lumMod val="50000"/>
                  <a:alpha val="7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0" name="Freeform 567">
                <a:extLst>
                  <a:ext uri="{FF2B5EF4-FFF2-40B4-BE49-F238E27FC236}">
                    <a16:creationId xmlns:a16="http://schemas.microsoft.com/office/drawing/2014/main" id="{E203DAE3-FB97-4FE7-A0F6-D23F59A22AB1}"/>
                  </a:ext>
                </a:extLst>
              </p:cNvPr>
              <p:cNvSpPr>
                <a:spLocks/>
              </p:cNvSpPr>
              <p:nvPr/>
            </p:nvSpPr>
            <p:spPr bwMode="auto">
              <a:xfrm>
                <a:off x="-10429875" y="382588"/>
                <a:ext cx="9286875" cy="5308600"/>
              </a:xfrm>
              <a:custGeom>
                <a:avLst/>
                <a:gdLst>
                  <a:gd name="T0" fmla="*/ 687 w 687"/>
                  <a:gd name="T1" fmla="*/ 228 h 393"/>
                  <a:gd name="T2" fmla="*/ 670 w 687"/>
                  <a:gd name="T3" fmla="*/ 231 h 393"/>
                  <a:gd name="T4" fmla="*/ 275 w 687"/>
                  <a:gd name="T5" fmla="*/ 3 h 393"/>
                  <a:gd name="T6" fmla="*/ 256 w 687"/>
                  <a:gd name="T7" fmla="*/ 4 h 393"/>
                  <a:gd name="T8" fmla="*/ 30 w 687"/>
                  <a:gd name="T9" fmla="*/ 134 h 393"/>
                  <a:gd name="T10" fmla="*/ 0 w 687"/>
                  <a:gd name="T11" fmla="*/ 139 h 393"/>
                  <a:gd name="T12" fmla="*/ 0 w 687"/>
                  <a:gd name="T13" fmla="*/ 149 h 393"/>
                  <a:gd name="T14" fmla="*/ 0 w 687"/>
                  <a:gd name="T15" fmla="*/ 149 h 393"/>
                  <a:gd name="T16" fmla="*/ 4 w 687"/>
                  <a:gd name="T17" fmla="*/ 154 h 393"/>
                  <a:gd name="T18" fmla="*/ 412 w 687"/>
                  <a:gd name="T19" fmla="*/ 390 h 393"/>
                  <a:gd name="T20" fmla="*/ 431 w 687"/>
                  <a:gd name="T21" fmla="*/ 389 h 393"/>
                  <a:gd name="T22" fmla="*/ 682 w 687"/>
                  <a:gd name="T23" fmla="*/ 244 h 393"/>
                  <a:gd name="T24" fmla="*/ 687 w 687"/>
                  <a:gd name="T25" fmla="*/ 238 h 393"/>
                  <a:gd name="T26" fmla="*/ 687 w 687"/>
                  <a:gd name="T27" fmla="*/ 238 h 393"/>
                  <a:gd name="T28" fmla="*/ 687 w 687"/>
                  <a:gd name="T29" fmla="*/ 22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7" h="393">
                    <a:moveTo>
                      <a:pt x="687" y="228"/>
                    </a:moveTo>
                    <a:cubicBezTo>
                      <a:pt x="670" y="231"/>
                      <a:pt x="670" y="231"/>
                      <a:pt x="670" y="231"/>
                    </a:cubicBezTo>
                    <a:cubicBezTo>
                      <a:pt x="275" y="3"/>
                      <a:pt x="275" y="3"/>
                      <a:pt x="275" y="3"/>
                    </a:cubicBezTo>
                    <a:cubicBezTo>
                      <a:pt x="270" y="0"/>
                      <a:pt x="261" y="1"/>
                      <a:pt x="256" y="4"/>
                    </a:cubicBezTo>
                    <a:cubicBezTo>
                      <a:pt x="30" y="134"/>
                      <a:pt x="30" y="134"/>
                      <a:pt x="30" y="134"/>
                    </a:cubicBezTo>
                    <a:cubicBezTo>
                      <a:pt x="0" y="139"/>
                      <a:pt x="0" y="139"/>
                      <a:pt x="0" y="139"/>
                    </a:cubicBezTo>
                    <a:cubicBezTo>
                      <a:pt x="0" y="149"/>
                      <a:pt x="0" y="149"/>
                      <a:pt x="0" y="149"/>
                    </a:cubicBezTo>
                    <a:cubicBezTo>
                      <a:pt x="0" y="149"/>
                      <a:pt x="0" y="149"/>
                      <a:pt x="0" y="149"/>
                    </a:cubicBezTo>
                    <a:cubicBezTo>
                      <a:pt x="0" y="151"/>
                      <a:pt x="1" y="153"/>
                      <a:pt x="4" y="154"/>
                    </a:cubicBezTo>
                    <a:cubicBezTo>
                      <a:pt x="412" y="390"/>
                      <a:pt x="412" y="390"/>
                      <a:pt x="412" y="390"/>
                    </a:cubicBezTo>
                    <a:cubicBezTo>
                      <a:pt x="417" y="393"/>
                      <a:pt x="426" y="392"/>
                      <a:pt x="431" y="389"/>
                    </a:cubicBezTo>
                    <a:cubicBezTo>
                      <a:pt x="682" y="244"/>
                      <a:pt x="682" y="244"/>
                      <a:pt x="682" y="244"/>
                    </a:cubicBezTo>
                    <a:cubicBezTo>
                      <a:pt x="685" y="243"/>
                      <a:pt x="687" y="240"/>
                      <a:pt x="687" y="238"/>
                    </a:cubicBezTo>
                    <a:cubicBezTo>
                      <a:pt x="687" y="238"/>
                      <a:pt x="687" y="238"/>
                      <a:pt x="687" y="238"/>
                    </a:cubicBezTo>
                    <a:cubicBezTo>
                      <a:pt x="687" y="228"/>
                      <a:pt x="687" y="228"/>
                      <a:pt x="687" y="228"/>
                    </a:cubicBezTo>
                  </a:path>
                </a:pathLst>
              </a:custGeom>
              <a:solidFill>
                <a:srgbClr val="312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1" name="Freeform 568">
                <a:extLst>
                  <a:ext uri="{FF2B5EF4-FFF2-40B4-BE49-F238E27FC236}">
                    <a16:creationId xmlns:a16="http://schemas.microsoft.com/office/drawing/2014/main" id="{96CF7441-D3D9-4841-A808-8CDAB98A88A5}"/>
                  </a:ext>
                </a:extLst>
              </p:cNvPr>
              <p:cNvSpPr>
                <a:spLocks/>
              </p:cNvSpPr>
              <p:nvPr/>
            </p:nvSpPr>
            <p:spPr bwMode="auto">
              <a:xfrm>
                <a:off x="-10429875" y="395288"/>
                <a:ext cx="9286875" cy="5283200"/>
              </a:xfrm>
              <a:custGeom>
                <a:avLst/>
                <a:gdLst>
                  <a:gd name="T0" fmla="*/ 267 w 687"/>
                  <a:gd name="T1" fmla="*/ 0 h 391"/>
                  <a:gd name="T2" fmla="*/ 256 w 687"/>
                  <a:gd name="T3" fmla="*/ 3 h 391"/>
                  <a:gd name="T4" fmla="*/ 30 w 687"/>
                  <a:gd name="T5" fmla="*/ 133 h 391"/>
                  <a:gd name="T6" fmla="*/ 0 w 687"/>
                  <a:gd name="T7" fmla="*/ 138 h 391"/>
                  <a:gd name="T8" fmla="*/ 0 w 687"/>
                  <a:gd name="T9" fmla="*/ 148 h 391"/>
                  <a:gd name="T10" fmla="*/ 0 w 687"/>
                  <a:gd name="T11" fmla="*/ 148 h 391"/>
                  <a:gd name="T12" fmla="*/ 0 w 687"/>
                  <a:gd name="T13" fmla="*/ 148 h 391"/>
                  <a:gd name="T14" fmla="*/ 0 w 687"/>
                  <a:gd name="T15" fmla="*/ 148 h 391"/>
                  <a:gd name="T16" fmla="*/ 4 w 687"/>
                  <a:gd name="T17" fmla="*/ 153 h 391"/>
                  <a:gd name="T18" fmla="*/ 412 w 687"/>
                  <a:gd name="T19" fmla="*/ 389 h 391"/>
                  <a:gd name="T20" fmla="*/ 421 w 687"/>
                  <a:gd name="T21" fmla="*/ 391 h 391"/>
                  <a:gd name="T22" fmla="*/ 431 w 687"/>
                  <a:gd name="T23" fmla="*/ 388 h 391"/>
                  <a:gd name="T24" fmla="*/ 682 w 687"/>
                  <a:gd name="T25" fmla="*/ 243 h 391"/>
                  <a:gd name="T26" fmla="*/ 687 w 687"/>
                  <a:gd name="T27" fmla="*/ 237 h 391"/>
                  <a:gd name="T28" fmla="*/ 687 w 687"/>
                  <a:gd name="T29" fmla="*/ 237 h 391"/>
                  <a:gd name="T30" fmla="*/ 687 w 687"/>
                  <a:gd name="T31" fmla="*/ 227 h 391"/>
                  <a:gd name="T32" fmla="*/ 670 w 687"/>
                  <a:gd name="T33" fmla="*/ 230 h 391"/>
                  <a:gd name="T34" fmla="*/ 275 w 687"/>
                  <a:gd name="T35" fmla="*/ 2 h 391"/>
                  <a:gd name="T36" fmla="*/ 267 w 687"/>
                  <a:gd name="T3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7" h="391">
                    <a:moveTo>
                      <a:pt x="267" y="0"/>
                    </a:moveTo>
                    <a:cubicBezTo>
                      <a:pt x="263" y="0"/>
                      <a:pt x="259" y="1"/>
                      <a:pt x="256" y="3"/>
                    </a:cubicBezTo>
                    <a:cubicBezTo>
                      <a:pt x="30" y="133"/>
                      <a:pt x="30" y="133"/>
                      <a:pt x="30"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2"/>
                      <a:pt x="4" y="153"/>
                    </a:cubicBezTo>
                    <a:cubicBezTo>
                      <a:pt x="412" y="389"/>
                      <a:pt x="412" y="389"/>
                      <a:pt x="412" y="389"/>
                    </a:cubicBezTo>
                    <a:cubicBezTo>
                      <a:pt x="414" y="390"/>
                      <a:pt x="417" y="391"/>
                      <a:pt x="421" y="391"/>
                    </a:cubicBezTo>
                    <a:cubicBezTo>
                      <a:pt x="424" y="391"/>
                      <a:pt x="428" y="390"/>
                      <a:pt x="431" y="388"/>
                    </a:cubicBezTo>
                    <a:cubicBezTo>
                      <a:pt x="682" y="243"/>
                      <a:pt x="682" y="243"/>
                      <a:pt x="682" y="243"/>
                    </a:cubicBezTo>
                    <a:cubicBezTo>
                      <a:pt x="685" y="242"/>
                      <a:pt x="687" y="239"/>
                      <a:pt x="687" y="237"/>
                    </a:cubicBezTo>
                    <a:cubicBezTo>
                      <a:pt x="687" y="237"/>
                      <a:pt x="687" y="237"/>
                      <a:pt x="687" y="237"/>
                    </a:cubicBezTo>
                    <a:cubicBezTo>
                      <a:pt x="687" y="227"/>
                      <a:pt x="687" y="227"/>
                      <a:pt x="687" y="227"/>
                    </a:cubicBezTo>
                    <a:cubicBezTo>
                      <a:pt x="670" y="230"/>
                      <a:pt x="670" y="230"/>
                      <a:pt x="670" y="230"/>
                    </a:cubicBezTo>
                    <a:cubicBezTo>
                      <a:pt x="275" y="2"/>
                      <a:pt x="275" y="2"/>
                      <a:pt x="275" y="2"/>
                    </a:cubicBezTo>
                    <a:cubicBezTo>
                      <a:pt x="273" y="1"/>
                      <a:pt x="270" y="0"/>
                      <a:pt x="267" y="0"/>
                    </a:cubicBezTo>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2" name="Freeform 569">
                <a:extLst>
                  <a:ext uri="{FF2B5EF4-FFF2-40B4-BE49-F238E27FC236}">
                    <a16:creationId xmlns:a16="http://schemas.microsoft.com/office/drawing/2014/main" id="{B3ED47FA-7285-445E-A2D1-8E6F7A13B24F}"/>
                  </a:ext>
                </a:extLst>
              </p:cNvPr>
              <p:cNvSpPr>
                <a:spLocks/>
              </p:cNvSpPr>
              <p:nvPr/>
            </p:nvSpPr>
            <p:spPr bwMode="auto">
              <a:xfrm>
                <a:off x="-10429875" y="2314575"/>
                <a:ext cx="9286875" cy="3322637"/>
              </a:xfrm>
              <a:custGeom>
                <a:avLst/>
                <a:gdLst>
                  <a:gd name="T0" fmla="*/ 682 w 687"/>
                  <a:gd name="T1" fmla="*/ 95 h 246"/>
                  <a:gd name="T2" fmla="*/ 431 w 687"/>
                  <a:gd name="T3" fmla="*/ 240 h 246"/>
                  <a:gd name="T4" fmla="*/ 412 w 687"/>
                  <a:gd name="T5" fmla="*/ 241 h 246"/>
                  <a:gd name="T6" fmla="*/ 4 w 687"/>
                  <a:gd name="T7" fmla="*/ 5 h 246"/>
                  <a:gd name="T8" fmla="*/ 0 w 687"/>
                  <a:gd name="T9" fmla="*/ 0 h 246"/>
                  <a:gd name="T10" fmla="*/ 0 w 687"/>
                  <a:gd name="T11" fmla="*/ 0 h 246"/>
                  <a:gd name="T12" fmla="*/ 0 w 687"/>
                  <a:gd name="T13" fmla="*/ 3 h 246"/>
                  <a:gd name="T14" fmla="*/ 0 w 687"/>
                  <a:gd name="T15" fmla="*/ 3 h 246"/>
                  <a:gd name="T16" fmla="*/ 4 w 687"/>
                  <a:gd name="T17" fmla="*/ 7 h 246"/>
                  <a:gd name="T18" fmla="*/ 412 w 687"/>
                  <a:gd name="T19" fmla="*/ 243 h 246"/>
                  <a:gd name="T20" fmla="*/ 431 w 687"/>
                  <a:gd name="T21" fmla="*/ 243 h 246"/>
                  <a:gd name="T22" fmla="*/ 682 w 687"/>
                  <a:gd name="T23" fmla="*/ 98 h 246"/>
                  <a:gd name="T24" fmla="*/ 687 w 687"/>
                  <a:gd name="T25" fmla="*/ 92 h 246"/>
                  <a:gd name="T26" fmla="*/ 687 w 687"/>
                  <a:gd name="T27" fmla="*/ 92 h 246"/>
                  <a:gd name="T28" fmla="*/ 687 w 687"/>
                  <a:gd name="T29" fmla="*/ 89 h 246"/>
                  <a:gd name="T30" fmla="*/ 687 w 687"/>
                  <a:gd name="T31" fmla="*/ 89 h 246"/>
                  <a:gd name="T32" fmla="*/ 682 w 687"/>
                  <a:gd name="T33" fmla="*/ 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246">
                    <a:moveTo>
                      <a:pt x="682" y="95"/>
                    </a:moveTo>
                    <a:cubicBezTo>
                      <a:pt x="431" y="240"/>
                      <a:pt x="431" y="240"/>
                      <a:pt x="431" y="240"/>
                    </a:cubicBezTo>
                    <a:cubicBezTo>
                      <a:pt x="426" y="243"/>
                      <a:pt x="417" y="244"/>
                      <a:pt x="412" y="241"/>
                    </a:cubicBezTo>
                    <a:cubicBezTo>
                      <a:pt x="4" y="5"/>
                      <a:pt x="4" y="5"/>
                      <a:pt x="4" y="5"/>
                    </a:cubicBezTo>
                    <a:cubicBezTo>
                      <a:pt x="1" y="4"/>
                      <a:pt x="0" y="2"/>
                      <a:pt x="0" y="0"/>
                    </a:cubicBezTo>
                    <a:cubicBezTo>
                      <a:pt x="0" y="0"/>
                      <a:pt x="0" y="0"/>
                      <a:pt x="0" y="0"/>
                    </a:cubicBezTo>
                    <a:cubicBezTo>
                      <a:pt x="0" y="3"/>
                      <a:pt x="0" y="3"/>
                      <a:pt x="0" y="3"/>
                    </a:cubicBezTo>
                    <a:cubicBezTo>
                      <a:pt x="0" y="3"/>
                      <a:pt x="0" y="3"/>
                      <a:pt x="0" y="3"/>
                    </a:cubicBezTo>
                    <a:cubicBezTo>
                      <a:pt x="0" y="4"/>
                      <a:pt x="1" y="6"/>
                      <a:pt x="4" y="7"/>
                    </a:cubicBezTo>
                    <a:cubicBezTo>
                      <a:pt x="412" y="243"/>
                      <a:pt x="412" y="243"/>
                      <a:pt x="412" y="243"/>
                    </a:cubicBezTo>
                    <a:cubicBezTo>
                      <a:pt x="417" y="246"/>
                      <a:pt x="426" y="246"/>
                      <a:pt x="431" y="243"/>
                    </a:cubicBezTo>
                    <a:cubicBezTo>
                      <a:pt x="682" y="98"/>
                      <a:pt x="682" y="98"/>
                      <a:pt x="682" y="98"/>
                    </a:cubicBezTo>
                    <a:cubicBezTo>
                      <a:pt x="685" y="96"/>
                      <a:pt x="687" y="94"/>
                      <a:pt x="687" y="92"/>
                    </a:cubicBezTo>
                    <a:cubicBezTo>
                      <a:pt x="687" y="92"/>
                      <a:pt x="687" y="92"/>
                      <a:pt x="687" y="92"/>
                    </a:cubicBezTo>
                    <a:cubicBezTo>
                      <a:pt x="687" y="89"/>
                      <a:pt x="687" y="89"/>
                      <a:pt x="687" y="89"/>
                    </a:cubicBezTo>
                    <a:cubicBezTo>
                      <a:pt x="687" y="89"/>
                      <a:pt x="687" y="89"/>
                      <a:pt x="687" y="89"/>
                    </a:cubicBezTo>
                    <a:cubicBezTo>
                      <a:pt x="687" y="91"/>
                      <a:pt x="685" y="94"/>
                      <a:pt x="682" y="95"/>
                    </a:cubicBezTo>
                    <a:close/>
                  </a:path>
                </a:pathLst>
              </a:custGeom>
              <a:gradFill>
                <a:gsLst>
                  <a:gs pos="0">
                    <a:schemeClr val="accent3">
                      <a:lumMod val="60000"/>
                      <a:lumOff val="40000"/>
                    </a:schemeClr>
                  </a:gs>
                  <a:gs pos="100000">
                    <a:schemeClr val="accent3">
                      <a:lumMod val="7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IN"/>
              </a:p>
            </p:txBody>
          </p:sp>
          <p:sp>
            <p:nvSpPr>
              <p:cNvPr id="113" name="Freeform 570">
                <a:extLst>
                  <a:ext uri="{FF2B5EF4-FFF2-40B4-BE49-F238E27FC236}">
                    <a16:creationId xmlns:a16="http://schemas.microsoft.com/office/drawing/2014/main" id="{0CF14354-58CB-47A1-A7ED-3E657C6AF667}"/>
                  </a:ext>
                </a:extLst>
              </p:cNvPr>
              <p:cNvSpPr>
                <a:spLocks/>
              </p:cNvSpPr>
              <p:nvPr/>
            </p:nvSpPr>
            <p:spPr bwMode="auto">
              <a:xfrm>
                <a:off x="-10442575" y="179388"/>
                <a:ext cx="9313863" cy="5376862"/>
              </a:xfrm>
              <a:custGeom>
                <a:avLst/>
                <a:gdLst>
                  <a:gd name="T0" fmla="*/ 413 w 689"/>
                  <a:gd name="T1" fmla="*/ 395 h 398"/>
                  <a:gd name="T2" fmla="*/ 5 w 689"/>
                  <a:gd name="T3" fmla="*/ 159 h 398"/>
                  <a:gd name="T4" fmla="*/ 6 w 689"/>
                  <a:gd name="T5" fmla="*/ 148 h 398"/>
                  <a:gd name="T6" fmla="*/ 257 w 689"/>
                  <a:gd name="T7" fmla="*/ 3 h 398"/>
                  <a:gd name="T8" fmla="*/ 276 w 689"/>
                  <a:gd name="T9" fmla="*/ 3 h 398"/>
                  <a:gd name="T10" fmla="*/ 684 w 689"/>
                  <a:gd name="T11" fmla="*/ 239 h 398"/>
                  <a:gd name="T12" fmla="*/ 683 w 689"/>
                  <a:gd name="T13" fmla="*/ 250 h 398"/>
                  <a:gd name="T14" fmla="*/ 432 w 689"/>
                  <a:gd name="T15" fmla="*/ 394 h 398"/>
                  <a:gd name="T16" fmla="*/ 413 w 689"/>
                  <a:gd name="T17" fmla="*/ 395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9" h="398">
                    <a:moveTo>
                      <a:pt x="413" y="395"/>
                    </a:moveTo>
                    <a:cubicBezTo>
                      <a:pt x="5" y="159"/>
                      <a:pt x="5" y="159"/>
                      <a:pt x="5" y="159"/>
                    </a:cubicBezTo>
                    <a:cubicBezTo>
                      <a:pt x="0" y="156"/>
                      <a:pt x="0" y="151"/>
                      <a:pt x="6" y="148"/>
                    </a:cubicBezTo>
                    <a:cubicBezTo>
                      <a:pt x="257" y="3"/>
                      <a:pt x="257" y="3"/>
                      <a:pt x="257" y="3"/>
                    </a:cubicBezTo>
                    <a:cubicBezTo>
                      <a:pt x="262" y="0"/>
                      <a:pt x="271" y="0"/>
                      <a:pt x="276" y="3"/>
                    </a:cubicBezTo>
                    <a:cubicBezTo>
                      <a:pt x="684" y="239"/>
                      <a:pt x="684" y="239"/>
                      <a:pt x="684" y="239"/>
                    </a:cubicBezTo>
                    <a:cubicBezTo>
                      <a:pt x="689" y="241"/>
                      <a:pt x="689" y="246"/>
                      <a:pt x="683" y="250"/>
                    </a:cubicBezTo>
                    <a:cubicBezTo>
                      <a:pt x="432" y="394"/>
                      <a:pt x="432" y="394"/>
                      <a:pt x="432" y="394"/>
                    </a:cubicBezTo>
                    <a:cubicBezTo>
                      <a:pt x="427" y="398"/>
                      <a:pt x="418" y="398"/>
                      <a:pt x="413" y="395"/>
                    </a:cubicBezTo>
                    <a:close/>
                  </a:path>
                </a:pathLst>
              </a:custGeom>
              <a:gradFill>
                <a:gsLst>
                  <a:gs pos="18000">
                    <a:schemeClr val="accent3">
                      <a:lumMod val="75000"/>
                    </a:schemeClr>
                  </a:gs>
                  <a:gs pos="100000">
                    <a:schemeClr val="accent3">
                      <a:lumMod val="60000"/>
                      <a:lumOff val="40000"/>
                    </a:schemeClr>
                  </a:gs>
                </a:gsLst>
                <a:lin ang="9600000" scaled="0"/>
              </a:gradFill>
              <a:ln>
                <a:noFill/>
              </a:ln>
            </p:spPr>
            <p:txBody>
              <a:bodyPr vert="horz" wrap="square" lIns="91440" tIns="45720" rIns="91440" bIns="45720" numCol="1" anchor="t" anchorCtr="0" compatLnSpc="1">
                <a:prstTxWarp prst="textNoShape">
                  <a:avLst/>
                </a:prstTxWarp>
              </a:bodyPr>
              <a:lstStyle/>
              <a:p>
                <a:endParaRPr lang="en-IN"/>
              </a:p>
            </p:txBody>
          </p:sp>
          <p:sp>
            <p:nvSpPr>
              <p:cNvPr id="114" name="Freeform 571">
                <a:extLst>
                  <a:ext uri="{FF2B5EF4-FFF2-40B4-BE49-F238E27FC236}">
                    <a16:creationId xmlns:a16="http://schemas.microsoft.com/office/drawing/2014/main" id="{A836E17B-E49B-4EBA-B1AC-7CE6B8FEB109}"/>
                  </a:ext>
                </a:extLst>
              </p:cNvPr>
              <p:cNvSpPr>
                <a:spLocks/>
              </p:cNvSpPr>
              <p:nvPr/>
            </p:nvSpPr>
            <p:spPr bwMode="auto">
              <a:xfrm>
                <a:off x="-3373438" y="4827588"/>
                <a:ext cx="41275" cy="53975"/>
              </a:xfrm>
              <a:custGeom>
                <a:avLst/>
                <a:gdLst>
                  <a:gd name="T0" fmla="*/ 0 w 3"/>
                  <a:gd name="T1" fmla="*/ 3 h 4"/>
                  <a:gd name="T2" fmla="*/ 2 w 3"/>
                  <a:gd name="T3" fmla="*/ 4 h 4"/>
                  <a:gd name="T4" fmla="*/ 3 w 3"/>
                  <a:gd name="T5" fmla="*/ 1 h 4"/>
                  <a:gd name="T6" fmla="*/ 2 w 3"/>
                  <a:gd name="T7" fmla="*/ 0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0" y="4"/>
                      <a:pt x="1" y="4"/>
                      <a:pt x="2" y="4"/>
                    </a:cubicBezTo>
                    <a:cubicBezTo>
                      <a:pt x="3" y="3"/>
                      <a:pt x="3" y="2"/>
                      <a:pt x="3" y="1"/>
                    </a:cubicBezTo>
                    <a:cubicBezTo>
                      <a:pt x="3"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5" name="Freeform 572">
                <a:extLst>
                  <a:ext uri="{FF2B5EF4-FFF2-40B4-BE49-F238E27FC236}">
                    <a16:creationId xmlns:a16="http://schemas.microsoft.com/office/drawing/2014/main" id="{B21CFAAD-030A-4A94-B629-34F75D9019EF}"/>
                  </a:ext>
                </a:extLst>
              </p:cNvPr>
              <p:cNvSpPr>
                <a:spLocks/>
              </p:cNvSpPr>
              <p:nvPr/>
            </p:nvSpPr>
            <p:spPr bwMode="auto">
              <a:xfrm>
                <a:off x="-3454400" y="4867275"/>
                <a:ext cx="41275" cy="68262"/>
              </a:xfrm>
              <a:custGeom>
                <a:avLst/>
                <a:gdLst>
                  <a:gd name="T0" fmla="*/ 0 w 3"/>
                  <a:gd name="T1" fmla="*/ 4 h 5"/>
                  <a:gd name="T2" fmla="*/ 2 w 3"/>
                  <a:gd name="T3" fmla="*/ 5 h 5"/>
                  <a:gd name="T4" fmla="*/ 3 w 3"/>
                  <a:gd name="T5" fmla="*/ 2 h 5"/>
                  <a:gd name="T6" fmla="*/ 2 w 3"/>
                  <a:gd name="T7" fmla="*/ 1 h 5"/>
                  <a:gd name="T8" fmla="*/ 0 w 3"/>
                  <a:gd name="T9" fmla="*/ 4 h 5"/>
                </a:gdLst>
                <a:ahLst/>
                <a:cxnLst>
                  <a:cxn ang="0">
                    <a:pos x="T0" y="T1"/>
                  </a:cxn>
                  <a:cxn ang="0">
                    <a:pos x="T2" y="T3"/>
                  </a:cxn>
                  <a:cxn ang="0">
                    <a:pos x="T4" y="T5"/>
                  </a:cxn>
                  <a:cxn ang="0">
                    <a:pos x="T6" y="T7"/>
                  </a:cxn>
                  <a:cxn ang="0">
                    <a:pos x="T8" y="T9"/>
                  </a:cxn>
                </a:cxnLst>
                <a:rect l="0" t="0" r="r" b="b"/>
                <a:pathLst>
                  <a:path w="3" h="5">
                    <a:moveTo>
                      <a:pt x="0" y="4"/>
                    </a:moveTo>
                    <a:cubicBezTo>
                      <a:pt x="0" y="5"/>
                      <a:pt x="1" y="5"/>
                      <a:pt x="2" y="5"/>
                    </a:cubicBezTo>
                    <a:cubicBezTo>
                      <a:pt x="2" y="4"/>
                      <a:pt x="3" y="3"/>
                      <a:pt x="3" y="2"/>
                    </a:cubicBezTo>
                    <a:cubicBezTo>
                      <a:pt x="3" y="1"/>
                      <a:pt x="2" y="0"/>
                      <a:pt x="2" y="1"/>
                    </a:cubicBezTo>
                    <a:cubicBezTo>
                      <a:pt x="1" y="1"/>
                      <a:pt x="0" y="3"/>
                      <a:pt x="0" y="4"/>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6" name="Freeform 573">
                <a:extLst>
                  <a:ext uri="{FF2B5EF4-FFF2-40B4-BE49-F238E27FC236}">
                    <a16:creationId xmlns:a16="http://schemas.microsoft.com/office/drawing/2014/main" id="{5A743830-57EB-4B2F-A043-D8D4786D6388}"/>
                  </a:ext>
                </a:extLst>
              </p:cNvPr>
              <p:cNvSpPr>
                <a:spLocks/>
              </p:cNvSpPr>
              <p:nvPr/>
            </p:nvSpPr>
            <p:spPr bwMode="auto">
              <a:xfrm>
                <a:off x="-3535363" y="4921250"/>
                <a:ext cx="41275" cy="68262"/>
              </a:xfrm>
              <a:custGeom>
                <a:avLst/>
                <a:gdLst>
                  <a:gd name="T0" fmla="*/ 0 w 3"/>
                  <a:gd name="T1" fmla="*/ 3 h 5"/>
                  <a:gd name="T2" fmla="*/ 1 w 3"/>
                  <a:gd name="T3" fmla="*/ 4 h 5"/>
                  <a:gd name="T4" fmla="*/ 3 w 3"/>
                  <a:gd name="T5" fmla="*/ 1 h 5"/>
                  <a:gd name="T6" fmla="*/ 1 w 3"/>
                  <a:gd name="T7" fmla="*/ 1 h 5"/>
                  <a:gd name="T8" fmla="*/ 0 w 3"/>
                  <a:gd name="T9" fmla="*/ 3 h 5"/>
                </a:gdLst>
                <a:ahLst/>
                <a:cxnLst>
                  <a:cxn ang="0">
                    <a:pos x="T0" y="T1"/>
                  </a:cxn>
                  <a:cxn ang="0">
                    <a:pos x="T2" y="T3"/>
                  </a:cxn>
                  <a:cxn ang="0">
                    <a:pos x="T4" y="T5"/>
                  </a:cxn>
                  <a:cxn ang="0">
                    <a:pos x="T6" y="T7"/>
                  </a:cxn>
                  <a:cxn ang="0">
                    <a:pos x="T8" y="T9"/>
                  </a:cxn>
                </a:cxnLst>
                <a:rect l="0" t="0" r="r" b="b"/>
                <a:pathLst>
                  <a:path w="3" h="5">
                    <a:moveTo>
                      <a:pt x="0" y="3"/>
                    </a:moveTo>
                    <a:cubicBezTo>
                      <a:pt x="0" y="4"/>
                      <a:pt x="0" y="5"/>
                      <a:pt x="1" y="4"/>
                    </a:cubicBezTo>
                    <a:cubicBezTo>
                      <a:pt x="2" y="4"/>
                      <a:pt x="3" y="2"/>
                      <a:pt x="3" y="1"/>
                    </a:cubicBezTo>
                    <a:cubicBezTo>
                      <a:pt x="3" y="0"/>
                      <a:pt x="2" y="0"/>
                      <a:pt x="1" y="1"/>
                    </a:cubicBezTo>
                    <a:cubicBezTo>
                      <a:pt x="0"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7" name="Freeform 574">
                <a:extLst>
                  <a:ext uri="{FF2B5EF4-FFF2-40B4-BE49-F238E27FC236}">
                    <a16:creationId xmlns:a16="http://schemas.microsoft.com/office/drawing/2014/main" id="{A7CE957C-E484-4CB6-883C-69296E586054}"/>
                  </a:ext>
                </a:extLst>
              </p:cNvPr>
              <p:cNvSpPr>
                <a:spLocks/>
              </p:cNvSpPr>
              <p:nvPr/>
            </p:nvSpPr>
            <p:spPr bwMode="auto">
              <a:xfrm>
                <a:off x="-2197100" y="4151313"/>
                <a:ext cx="41275" cy="53975"/>
              </a:xfrm>
              <a:custGeom>
                <a:avLst/>
                <a:gdLst>
                  <a:gd name="T0" fmla="*/ 0 w 3"/>
                  <a:gd name="T1" fmla="*/ 3 h 4"/>
                  <a:gd name="T2" fmla="*/ 2 w 3"/>
                  <a:gd name="T3" fmla="*/ 4 h 4"/>
                  <a:gd name="T4" fmla="*/ 3 w 3"/>
                  <a:gd name="T5" fmla="*/ 1 h 4"/>
                  <a:gd name="T6" fmla="*/ 2 w 3"/>
                  <a:gd name="T7" fmla="*/ 0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0" y="4"/>
                      <a:pt x="1" y="4"/>
                      <a:pt x="2" y="4"/>
                    </a:cubicBezTo>
                    <a:cubicBezTo>
                      <a:pt x="3" y="3"/>
                      <a:pt x="3" y="2"/>
                      <a:pt x="3" y="1"/>
                    </a:cubicBezTo>
                    <a:cubicBezTo>
                      <a:pt x="3"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8" name="Freeform 575">
                <a:extLst>
                  <a:ext uri="{FF2B5EF4-FFF2-40B4-BE49-F238E27FC236}">
                    <a16:creationId xmlns:a16="http://schemas.microsoft.com/office/drawing/2014/main" id="{867CB454-DAA2-41F9-BA65-8EA0D33F414F}"/>
                  </a:ext>
                </a:extLst>
              </p:cNvPr>
              <p:cNvSpPr>
                <a:spLocks/>
              </p:cNvSpPr>
              <p:nvPr/>
            </p:nvSpPr>
            <p:spPr bwMode="auto">
              <a:xfrm>
                <a:off x="-2278063" y="4192588"/>
                <a:ext cx="39688" cy="66675"/>
              </a:xfrm>
              <a:custGeom>
                <a:avLst/>
                <a:gdLst>
                  <a:gd name="T0" fmla="*/ 0 w 3"/>
                  <a:gd name="T1" fmla="*/ 4 h 5"/>
                  <a:gd name="T2" fmla="*/ 1 w 3"/>
                  <a:gd name="T3" fmla="*/ 4 h 5"/>
                  <a:gd name="T4" fmla="*/ 3 w 3"/>
                  <a:gd name="T5" fmla="*/ 2 h 5"/>
                  <a:gd name="T6" fmla="*/ 1 w 3"/>
                  <a:gd name="T7" fmla="*/ 1 h 5"/>
                  <a:gd name="T8" fmla="*/ 0 w 3"/>
                  <a:gd name="T9" fmla="*/ 4 h 5"/>
                </a:gdLst>
                <a:ahLst/>
                <a:cxnLst>
                  <a:cxn ang="0">
                    <a:pos x="T0" y="T1"/>
                  </a:cxn>
                  <a:cxn ang="0">
                    <a:pos x="T2" y="T3"/>
                  </a:cxn>
                  <a:cxn ang="0">
                    <a:pos x="T4" y="T5"/>
                  </a:cxn>
                  <a:cxn ang="0">
                    <a:pos x="T6" y="T7"/>
                  </a:cxn>
                  <a:cxn ang="0">
                    <a:pos x="T8" y="T9"/>
                  </a:cxn>
                </a:cxnLst>
                <a:rect l="0" t="0" r="r" b="b"/>
                <a:pathLst>
                  <a:path w="3" h="5">
                    <a:moveTo>
                      <a:pt x="0" y="4"/>
                    </a:moveTo>
                    <a:cubicBezTo>
                      <a:pt x="0" y="5"/>
                      <a:pt x="1" y="5"/>
                      <a:pt x="1" y="4"/>
                    </a:cubicBezTo>
                    <a:cubicBezTo>
                      <a:pt x="2" y="4"/>
                      <a:pt x="3" y="3"/>
                      <a:pt x="3" y="2"/>
                    </a:cubicBezTo>
                    <a:cubicBezTo>
                      <a:pt x="3" y="1"/>
                      <a:pt x="2" y="0"/>
                      <a:pt x="1" y="1"/>
                    </a:cubicBezTo>
                    <a:cubicBezTo>
                      <a:pt x="1" y="1"/>
                      <a:pt x="0" y="2"/>
                      <a:pt x="0" y="4"/>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9" name="Freeform 576">
                <a:extLst>
                  <a:ext uri="{FF2B5EF4-FFF2-40B4-BE49-F238E27FC236}">
                    <a16:creationId xmlns:a16="http://schemas.microsoft.com/office/drawing/2014/main" id="{B3FEF27A-FE69-4DE6-9489-A3B34BEB0C3C}"/>
                  </a:ext>
                </a:extLst>
              </p:cNvPr>
              <p:cNvSpPr>
                <a:spLocks/>
              </p:cNvSpPr>
              <p:nvPr/>
            </p:nvSpPr>
            <p:spPr bwMode="auto">
              <a:xfrm>
                <a:off x="-2373313" y="4246563"/>
                <a:ext cx="53975" cy="66675"/>
              </a:xfrm>
              <a:custGeom>
                <a:avLst/>
                <a:gdLst>
                  <a:gd name="T0" fmla="*/ 0 w 4"/>
                  <a:gd name="T1" fmla="*/ 3 h 5"/>
                  <a:gd name="T2" fmla="*/ 2 w 4"/>
                  <a:gd name="T3" fmla="*/ 4 h 5"/>
                  <a:gd name="T4" fmla="*/ 4 w 4"/>
                  <a:gd name="T5" fmla="*/ 1 h 5"/>
                  <a:gd name="T6" fmla="*/ 2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4"/>
                    </a:cubicBezTo>
                    <a:cubicBezTo>
                      <a:pt x="3" y="4"/>
                      <a:pt x="4" y="2"/>
                      <a:pt x="4" y="1"/>
                    </a:cubicBezTo>
                    <a:cubicBezTo>
                      <a:pt x="4"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20" name="Freeform 577">
                <a:extLst>
                  <a:ext uri="{FF2B5EF4-FFF2-40B4-BE49-F238E27FC236}">
                    <a16:creationId xmlns:a16="http://schemas.microsoft.com/office/drawing/2014/main" id="{722434F7-D023-46CB-8C77-36A6D80DBFBB}"/>
                  </a:ext>
                </a:extLst>
              </p:cNvPr>
              <p:cNvSpPr>
                <a:spLocks/>
              </p:cNvSpPr>
              <p:nvPr/>
            </p:nvSpPr>
            <p:spPr bwMode="auto">
              <a:xfrm>
                <a:off x="-2940050" y="4489450"/>
                <a:ext cx="188913" cy="161925"/>
              </a:xfrm>
              <a:custGeom>
                <a:avLst/>
                <a:gdLst>
                  <a:gd name="T0" fmla="*/ 0 w 14"/>
                  <a:gd name="T1" fmla="*/ 10 h 12"/>
                  <a:gd name="T2" fmla="*/ 0 w 14"/>
                  <a:gd name="T3" fmla="*/ 10 h 12"/>
                  <a:gd name="T4" fmla="*/ 1 w 14"/>
                  <a:gd name="T5" fmla="*/ 11 h 12"/>
                  <a:gd name="T6" fmla="*/ 13 w 14"/>
                  <a:gd name="T7" fmla="*/ 5 h 12"/>
                  <a:gd name="T8" fmla="*/ 14 w 14"/>
                  <a:gd name="T9" fmla="*/ 1 h 12"/>
                  <a:gd name="T10" fmla="*/ 13 w 14"/>
                  <a:gd name="T11" fmla="*/ 0 h 12"/>
                  <a:gd name="T12" fmla="*/ 1 w 14"/>
                  <a:gd name="T13" fmla="*/ 7 h 12"/>
                  <a:gd name="T14" fmla="*/ 0 w 14"/>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2">
                    <a:moveTo>
                      <a:pt x="0" y="10"/>
                    </a:moveTo>
                    <a:cubicBezTo>
                      <a:pt x="0" y="10"/>
                      <a:pt x="0" y="10"/>
                      <a:pt x="0" y="10"/>
                    </a:cubicBezTo>
                    <a:cubicBezTo>
                      <a:pt x="0" y="11"/>
                      <a:pt x="0" y="12"/>
                      <a:pt x="1" y="11"/>
                    </a:cubicBezTo>
                    <a:cubicBezTo>
                      <a:pt x="13" y="5"/>
                      <a:pt x="13" y="5"/>
                      <a:pt x="13" y="5"/>
                    </a:cubicBezTo>
                    <a:cubicBezTo>
                      <a:pt x="14" y="4"/>
                      <a:pt x="14" y="3"/>
                      <a:pt x="14" y="1"/>
                    </a:cubicBezTo>
                    <a:cubicBezTo>
                      <a:pt x="14" y="0"/>
                      <a:pt x="14" y="0"/>
                      <a:pt x="13" y="0"/>
                    </a:cubicBezTo>
                    <a:cubicBezTo>
                      <a:pt x="1" y="7"/>
                      <a:pt x="1" y="7"/>
                      <a:pt x="1" y="7"/>
                    </a:cubicBezTo>
                    <a:cubicBezTo>
                      <a:pt x="0" y="7"/>
                      <a:pt x="0" y="9"/>
                      <a:pt x="0" y="1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7" name="Oval 26">
              <a:extLst>
                <a:ext uri="{FF2B5EF4-FFF2-40B4-BE49-F238E27FC236}">
                  <a16:creationId xmlns:a16="http://schemas.microsoft.com/office/drawing/2014/main" id="{4E8F7DBC-C2D0-4C9F-8A70-CC6AA9357FF7}"/>
                </a:ext>
              </a:extLst>
            </p:cNvPr>
            <p:cNvSpPr/>
            <p:nvPr/>
          </p:nvSpPr>
          <p:spPr>
            <a:xfrm>
              <a:off x="4636008" y="1912072"/>
              <a:ext cx="561612" cy="359749"/>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B6848B2E-C4BC-4EF9-A197-D06603ABDDEF}"/>
                </a:ext>
              </a:extLst>
            </p:cNvPr>
            <p:cNvSpPr/>
            <p:nvPr/>
          </p:nvSpPr>
          <p:spPr>
            <a:xfrm>
              <a:off x="4314503" y="1706104"/>
              <a:ext cx="1204700" cy="771686"/>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581">
              <a:extLst>
                <a:ext uri="{FF2B5EF4-FFF2-40B4-BE49-F238E27FC236}">
                  <a16:creationId xmlns:a16="http://schemas.microsoft.com/office/drawing/2014/main" id="{0E1701AB-0908-4550-927B-3AB10A7688EC}"/>
                </a:ext>
              </a:extLst>
            </p:cNvPr>
            <p:cNvSpPr>
              <a:spLocks/>
            </p:cNvSpPr>
            <p:nvPr/>
          </p:nvSpPr>
          <p:spPr bwMode="auto">
            <a:xfrm>
              <a:off x="4916488" y="350838"/>
              <a:ext cx="2006600" cy="1847850"/>
            </a:xfrm>
            <a:custGeom>
              <a:avLst/>
              <a:gdLst>
                <a:gd name="T0" fmla="*/ 2 w 532"/>
                <a:gd name="T1" fmla="*/ 492 h 492"/>
                <a:gd name="T2" fmla="*/ 0 w 532"/>
                <a:gd name="T3" fmla="*/ 490 h 492"/>
                <a:gd name="T4" fmla="*/ 0 w 532"/>
                <a:gd name="T5" fmla="*/ 2 h 492"/>
                <a:gd name="T6" fmla="*/ 1 w 532"/>
                <a:gd name="T7" fmla="*/ 1 h 492"/>
                <a:gd name="T8" fmla="*/ 3 w 532"/>
                <a:gd name="T9" fmla="*/ 1 h 492"/>
                <a:gd name="T10" fmla="*/ 530 w 532"/>
                <a:gd name="T11" fmla="*/ 305 h 492"/>
                <a:gd name="T12" fmla="*/ 531 w 532"/>
                <a:gd name="T13" fmla="*/ 307 h 492"/>
                <a:gd name="T14" fmla="*/ 528 w 532"/>
                <a:gd name="T15" fmla="*/ 308 h 492"/>
                <a:gd name="T16" fmla="*/ 4 w 532"/>
                <a:gd name="T17" fmla="*/ 6 h 492"/>
                <a:gd name="T18" fmla="*/ 4 w 532"/>
                <a:gd name="T19" fmla="*/ 490 h 492"/>
                <a:gd name="T20" fmla="*/ 2 w 53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492">
                  <a:moveTo>
                    <a:pt x="2" y="492"/>
                  </a:moveTo>
                  <a:cubicBezTo>
                    <a:pt x="1" y="492"/>
                    <a:pt x="0" y="491"/>
                    <a:pt x="0" y="490"/>
                  </a:cubicBezTo>
                  <a:cubicBezTo>
                    <a:pt x="0" y="2"/>
                    <a:pt x="0" y="2"/>
                    <a:pt x="0" y="2"/>
                  </a:cubicBezTo>
                  <a:cubicBezTo>
                    <a:pt x="0" y="2"/>
                    <a:pt x="0" y="1"/>
                    <a:pt x="1" y="1"/>
                  </a:cubicBezTo>
                  <a:cubicBezTo>
                    <a:pt x="1" y="0"/>
                    <a:pt x="2" y="0"/>
                    <a:pt x="3" y="1"/>
                  </a:cubicBezTo>
                  <a:cubicBezTo>
                    <a:pt x="530" y="305"/>
                    <a:pt x="530" y="305"/>
                    <a:pt x="530" y="305"/>
                  </a:cubicBezTo>
                  <a:cubicBezTo>
                    <a:pt x="531" y="305"/>
                    <a:pt x="532" y="306"/>
                    <a:pt x="531" y="307"/>
                  </a:cubicBezTo>
                  <a:cubicBezTo>
                    <a:pt x="531" y="308"/>
                    <a:pt x="529" y="309"/>
                    <a:pt x="528" y="308"/>
                  </a:cubicBezTo>
                  <a:cubicBezTo>
                    <a:pt x="4" y="6"/>
                    <a:pt x="4" y="6"/>
                    <a:pt x="4" y="6"/>
                  </a:cubicBezTo>
                  <a:cubicBezTo>
                    <a:pt x="4" y="490"/>
                    <a:pt x="4" y="490"/>
                    <a:pt x="4" y="490"/>
                  </a:cubicBezTo>
                  <a:cubicBezTo>
                    <a:pt x="4" y="491"/>
                    <a:pt x="3" y="492"/>
                    <a:pt x="2" y="492"/>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9" name="Group 38">
              <a:extLst>
                <a:ext uri="{FF2B5EF4-FFF2-40B4-BE49-F238E27FC236}">
                  <a16:creationId xmlns:a16="http://schemas.microsoft.com/office/drawing/2014/main" id="{081C4D97-01EB-4E63-BBFD-A6061F1F2DEB}"/>
                </a:ext>
              </a:extLst>
            </p:cNvPr>
            <p:cNvGrpSpPr/>
            <p:nvPr/>
          </p:nvGrpSpPr>
          <p:grpSpPr>
            <a:xfrm>
              <a:off x="7319217" y="3721179"/>
              <a:ext cx="2026000" cy="1460783"/>
              <a:chOff x="-8044685" y="-1243261"/>
              <a:chExt cx="10037763" cy="7237413"/>
            </a:xfrm>
          </p:grpSpPr>
          <p:sp>
            <p:nvSpPr>
              <p:cNvPr id="97" name="Freeform 551">
                <a:extLst>
                  <a:ext uri="{FF2B5EF4-FFF2-40B4-BE49-F238E27FC236}">
                    <a16:creationId xmlns:a16="http://schemas.microsoft.com/office/drawing/2014/main" id="{2147EBB6-FA67-449B-895E-300E83F023FF}"/>
                  </a:ext>
                </a:extLst>
              </p:cNvPr>
              <p:cNvSpPr>
                <a:spLocks/>
              </p:cNvSpPr>
              <p:nvPr/>
            </p:nvSpPr>
            <p:spPr bwMode="auto">
              <a:xfrm>
                <a:off x="-7630347" y="437902"/>
                <a:ext cx="9623425" cy="5556250"/>
              </a:xfrm>
              <a:custGeom>
                <a:avLst/>
                <a:gdLst>
                  <a:gd name="T0" fmla="*/ 130 w 395"/>
                  <a:gd name="T1" fmla="*/ 225 h 228"/>
                  <a:gd name="T2" fmla="*/ 5 w 395"/>
                  <a:gd name="T3" fmla="*/ 153 h 228"/>
                  <a:gd name="T4" fmla="*/ 6 w 395"/>
                  <a:gd name="T5" fmla="*/ 142 h 228"/>
                  <a:gd name="T6" fmla="*/ 246 w 395"/>
                  <a:gd name="T7" fmla="*/ 3 h 228"/>
                  <a:gd name="T8" fmla="*/ 265 w 395"/>
                  <a:gd name="T9" fmla="*/ 2 h 228"/>
                  <a:gd name="T10" fmla="*/ 390 w 395"/>
                  <a:gd name="T11" fmla="*/ 75 h 228"/>
                  <a:gd name="T12" fmla="*/ 389 w 395"/>
                  <a:gd name="T13" fmla="*/ 85 h 228"/>
                  <a:gd name="T14" fmla="*/ 148 w 395"/>
                  <a:gd name="T15" fmla="*/ 224 h 228"/>
                  <a:gd name="T16" fmla="*/ 130 w 395"/>
                  <a:gd name="T17" fmla="*/ 22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228">
                    <a:moveTo>
                      <a:pt x="130" y="225"/>
                    </a:moveTo>
                    <a:cubicBezTo>
                      <a:pt x="5" y="153"/>
                      <a:pt x="5" y="153"/>
                      <a:pt x="5" y="153"/>
                    </a:cubicBezTo>
                    <a:cubicBezTo>
                      <a:pt x="0" y="150"/>
                      <a:pt x="1" y="145"/>
                      <a:pt x="6" y="142"/>
                    </a:cubicBezTo>
                    <a:cubicBezTo>
                      <a:pt x="246" y="3"/>
                      <a:pt x="246" y="3"/>
                      <a:pt x="246" y="3"/>
                    </a:cubicBezTo>
                    <a:cubicBezTo>
                      <a:pt x="252" y="0"/>
                      <a:pt x="260" y="0"/>
                      <a:pt x="265" y="2"/>
                    </a:cubicBezTo>
                    <a:cubicBezTo>
                      <a:pt x="390" y="75"/>
                      <a:pt x="390" y="75"/>
                      <a:pt x="390" y="75"/>
                    </a:cubicBezTo>
                    <a:cubicBezTo>
                      <a:pt x="395" y="78"/>
                      <a:pt x="394" y="82"/>
                      <a:pt x="389" y="85"/>
                    </a:cubicBezTo>
                    <a:cubicBezTo>
                      <a:pt x="148" y="224"/>
                      <a:pt x="148" y="224"/>
                      <a:pt x="148" y="224"/>
                    </a:cubicBezTo>
                    <a:cubicBezTo>
                      <a:pt x="143" y="227"/>
                      <a:pt x="135" y="228"/>
                      <a:pt x="130" y="225"/>
                    </a:cubicBezTo>
                  </a:path>
                </a:pathLst>
              </a:custGeom>
              <a:solidFill>
                <a:schemeClr val="accent3">
                  <a:lumMod val="50000"/>
                  <a:alpha val="7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552">
                <a:extLst>
                  <a:ext uri="{FF2B5EF4-FFF2-40B4-BE49-F238E27FC236}">
                    <a16:creationId xmlns:a16="http://schemas.microsoft.com/office/drawing/2014/main" id="{B08B23A8-BD91-47A8-A10C-20FABF9BA53F}"/>
                  </a:ext>
                </a:extLst>
              </p:cNvPr>
              <p:cNvSpPr>
                <a:spLocks/>
              </p:cNvSpPr>
              <p:nvPr/>
            </p:nvSpPr>
            <p:spPr bwMode="auto">
              <a:xfrm>
                <a:off x="-7995472" y="-852735"/>
                <a:ext cx="9940925" cy="5653088"/>
              </a:xfrm>
              <a:custGeom>
                <a:avLst/>
                <a:gdLst>
                  <a:gd name="T0" fmla="*/ 408 w 408"/>
                  <a:gd name="T1" fmla="*/ 68 h 232"/>
                  <a:gd name="T2" fmla="*/ 392 w 408"/>
                  <a:gd name="T3" fmla="*/ 70 h 232"/>
                  <a:gd name="T4" fmla="*/ 274 w 408"/>
                  <a:gd name="T5" fmla="*/ 3 h 232"/>
                  <a:gd name="T6" fmla="*/ 255 w 408"/>
                  <a:gd name="T7" fmla="*/ 3 h 232"/>
                  <a:gd name="T8" fmla="*/ 29 w 408"/>
                  <a:gd name="T9" fmla="*/ 134 h 232"/>
                  <a:gd name="T10" fmla="*/ 0 w 408"/>
                  <a:gd name="T11" fmla="*/ 139 h 232"/>
                  <a:gd name="T12" fmla="*/ 0 w 408"/>
                  <a:gd name="T13" fmla="*/ 149 h 232"/>
                  <a:gd name="T14" fmla="*/ 0 w 408"/>
                  <a:gd name="T15" fmla="*/ 149 h 232"/>
                  <a:gd name="T16" fmla="*/ 3 w 408"/>
                  <a:gd name="T17" fmla="*/ 154 h 232"/>
                  <a:gd name="T18" fmla="*/ 134 w 408"/>
                  <a:gd name="T19" fmla="*/ 229 h 232"/>
                  <a:gd name="T20" fmla="*/ 153 w 408"/>
                  <a:gd name="T21" fmla="*/ 228 h 232"/>
                  <a:gd name="T22" fmla="*/ 404 w 408"/>
                  <a:gd name="T23" fmla="*/ 84 h 232"/>
                  <a:gd name="T24" fmla="*/ 408 w 408"/>
                  <a:gd name="T25" fmla="*/ 77 h 232"/>
                  <a:gd name="T26" fmla="*/ 408 w 408"/>
                  <a:gd name="T27" fmla="*/ 77 h 232"/>
                  <a:gd name="T28" fmla="*/ 408 w 408"/>
                  <a:gd name="T29" fmla="*/ 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8" h="232">
                    <a:moveTo>
                      <a:pt x="408" y="68"/>
                    </a:moveTo>
                    <a:cubicBezTo>
                      <a:pt x="392" y="70"/>
                      <a:pt x="392" y="70"/>
                      <a:pt x="392" y="70"/>
                    </a:cubicBezTo>
                    <a:cubicBezTo>
                      <a:pt x="274" y="3"/>
                      <a:pt x="274" y="3"/>
                      <a:pt x="274" y="3"/>
                    </a:cubicBezTo>
                    <a:cubicBezTo>
                      <a:pt x="269" y="0"/>
                      <a:pt x="261" y="0"/>
                      <a:pt x="255" y="3"/>
                    </a:cubicBezTo>
                    <a:cubicBezTo>
                      <a:pt x="29" y="134"/>
                      <a:pt x="29" y="134"/>
                      <a:pt x="29" y="134"/>
                    </a:cubicBezTo>
                    <a:cubicBezTo>
                      <a:pt x="0" y="139"/>
                      <a:pt x="0" y="139"/>
                      <a:pt x="0" y="139"/>
                    </a:cubicBezTo>
                    <a:cubicBezTo>
                      <a:pt x="0" y="149"/>
                      <a:pt x="0" y="149"/>
                      <a:pt x="0" y="149"/>
                    </a:cubicBezTo>
                    <a:cubicBezTo>
                      <a:pt x="0" y="149"/>
                      <a:pt x="0" y="149"/>
                      <a:pt x="0" y="149"/>
                    </a:cubicBezTo>
                    <a:cubicBezTo>
                      <a:pt x="0" y="150"/>
                      <a:pt x="1" y="152"/>
                      <a:pt x="3" y="154"/>
                    </a:cubicBezTo>
                    <a:cubicBezTo>
                      <a:pt x="134" y="229"/>
                      <a:pt x="134" y="229"/>
                      <a:pt x="134" y="229"/>
                    </a:cubicBezTo>
                    <a:cubicBezTo>
                      <a:pt x="139" y="232"/>
                      <a:pt x="147" y="232"/>
                      <a:pt x="153" y="228"/>
                    </a:cubicBezTo>
                    <a:cubicBezTo>
                      <a:pt x="404" y="84"/>
                      <a:pt x="404" y="84"/>
                      <a:pt x="404" y="84"/>
                    </a:cubicBezTo>
                    <a:cubicBezTo>
                      <a:pt x="407" y="82"/>
                      <a:pt x="408" y="79"/>
                      <a:pt x="408" y="77"/>
                    </a:cubicBezTo>
                    <a:cubicBezTo>
                      <a:pt x="408" y="77"/>
                      <a:pt x="408" y="77"/>
                      <a:pt x="408" y="77"/>
                    </a:cubicBezTo>
                    <a:cubicBezTo>
                      <a:pt x="408" y="68"/>
                      <a:pt x="408" y="68"/>
                      <a:pt x="408" y="68"/>
                    </a:cubicBezTo>
                  </a:path>
                </a:pathLst>
              </a:custGeom>
              <a:solidFill>
                <a:srgbClr val="312A9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553">
                <a:extLst>
                  <a:ext uri="{FF2B5EF4-FFF2-40B4-BE49-F238E27FC236}">
                    <a16:creationId xmlns:a16="http://schemas.microsoft.com/office/drawing/2014/main" id="{77068764-CC68-49C0-ABF7-3D8B2F5E429D}"/>
                  </a:ext>
                </a:extLst>
              </p:cNvPr>
              <p:cNvSpPr>
                <a:spLocks/>
              </p:cNvSpPr>
              <p:nvPr/>
            </p:nvSpPr>
            <p:spPr bwMode="auto">
              <a:xfrm>
                <a:off x="-7995472" y="-828923"/>
                <a:ext cx="9940925" cy="5605463"/>
              </a:xfrm>
              <a:custGeom>
                <a:avLst/>
                <a:gdLst>
                  <a:gd name="T0" fmla="*/ 266 w 408"/>
                  <a:gd name="T1" fmla="*/ 0 h 230"/>
                  <a:gd name="T2" fmla="*/ 255 w 408"/>
                  <a:gd name="T3" fmla="*/ 2 h 230"/>
                  <a:gd name="T4" fmla="*/ 29 w 408"/>
                  <a:gd name="T5" fmla="*/ 133 h 230"/>
                  <a:gd name="T6" fmla="*/ 0 w 408"/>
                  <a:gd name="T7" fmla="*/ 138 h 230"/>
                  <a:gd name="T8" fmla="*/ 0 w 408"/>
                  <a:gd name="T9" fmla="*/ 148 h 230"/>
                  <a:gd name="T10" fmla="*/ 0 w 408"/>
                  <a:gd name="T11" fmla="*/ 148 h 230"/>
                  <a:gd name="T12" fmla="*/ 0 w 408"/>
                  <a:gd name="T13" fmla="*/ 148 h 230"/>
                  <a:gd name="T14" fmla="*/ 0 w 408"/>
                  <a:gd name="T15" fmla="*/ 148 h 230"/>
                  <a:gd name="T16" fmla="*/ 3 w 408"/>
                  <a:gd name="T17" fmla="*/ 153 h 230"/>
                  <a:gd name="T18" fmla="*/ 134 w 408"/>
                  <a:gd name="T19" fmla="*/ 228 h 230"/>
                  <a:gd name="T20" fmla="*/ 142 w 408"/>
                  <a:gd name="T21" fmla="*/ 230 h 230"/>
                  <a:gd name="T22" fmla="*/ 153 w 408"/>
                  <a:gd name="T23" fmla="*/ 227 h 230"/>
                  <a:gd name="T24" fmla="*/ 404 w 408"/>
                  <a:gd name="T25" fmla="*/ 83 h 230"/>
                  <a:gd name="T26" fmla="*/ 408 w 408"/>
                  <a:gd name="T27" fmla="*/ 76 h 230"/>
                  <a:gd name="T28" fmla="*/ 408 w 408"/>
                  <a:gd name="T29" fmla="*/ 76 h 230"/>
                  <a:gd name="T30" fmla="*/ 408 w 408"/>
                  <a:gd name="T31" fmla="*/ 67 h 230"/>
                  <a:gd name="T32" fmla="*/ 392 w 408"/>
                  <a:gd name="T33" fmla="*/ 69 h 230"/>
                  <a:gd name="T34" fmla="*/ 274 w 408"/>
                  <a:gd name="T35" fmla="*/ 2 h 230"/>
                  <a:gd name="T36" fmla="*/ 266 w 408"/>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8" h="230">
                    <a:moveTo>
                      <a:pt x="266" y="0"/>
                    </a:moveTo>
                    <a:cubicBezTo>
                      <a:pt x="262" y="0"/>
                      <a:pt x="258" y="1"/>
                      <a:pt x="255" y="2"/>
                    </a:cubicBezTo>
                    <a:cubicBezTo>
                      <a:pt x="29" y="133"/>
                      <a:pt x="29" y="133"/>
                      <a:pt x="29"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1"/>
                      <a:pt x="3" y="153"/>
                    </a:cubicBezTo>
                    <a:cubicBezTo>
                      <a:pt x="134" y="228"/>
                      <a:pt x="134" y="228"/>
                      <a:pt x="134" y="228"/>
                    </a:cubicBezTo>
                    <a:cubicBezTo>
                      <a:pt x="136" y="229"/>
                      <a:pt x="139" y="230"/>
                      <a:pt x="142" y="230"/>
                    </a:cubicBezTo>
                    <a:cubicBezTo>
                      <a:pt x="146" y="230"/>
                      <a:pt x="150" y="229"/>
                      <a:pt x="153" y="227"/>
                    </a:cubicBezTo>
                    <a:cubicBezTo>
                      <a:pt x="404" y="83"/>
                      <a:pt x="404" y="83"/>
                      <a:pt x="404" y="83"/>
                    </a:cubicBezTo>
                    <a:cubicBezTo>
                      <a:pt x="407" y="81"/>
                      <a:pt x="408" y="78"/>
                      <a:pt x="408" y="76"/>
                    </a:cubicBezTo>
                    <a:cubicBezTo>
                      <a:pt x="408" y="76"/>
                      <a:pt x="408" y="76"/>
                      <a:pt x="408" y="76"/>
                    </a:cubicBezTo>
                    <a:cubicBezTo>
                      <a:pt x="408" y="67"/>
                      <a:pt x="408" y="67"/>
                      <a:pt x="408" y="67"/>
                    </a:cubicBezTo>
                    <a:cubicBezTo>
                      <a:pt x="392" y="69"/>
                      <a:pt x="392" y="69"/>
                      <a:pt x="392" y="69"/>
                    </a:cubicBezTo>
                    <a:cubicBezTo>
                      <a:pt x="274" y="2"/>
                      <a:pt x="274" y="2"/>
                      <a:pt x="274" y="2"/>
                    </a:cubicBezTo>
                    <a:cubicBezTo>
                      <a:pt x="272" y="0"/>
                      <a:pt x="269" y="0"/>
                      <a:pt x="266" y="0"/>
                    </a:cubicBezTo>
                  </a:path>
                </a:pathLst>
              </a:custGeom>
              <a:solidFill>
                <a:schemeClr val="accent3">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Freeform 554">
                <a:extLst>
                  <a:ext uri="{FF2B5EF4-FFF2-40B4-BE49-F238E27FC236}">
                    <a16:creationId xmlns:a16="http://schemas.microsoft.com/office/drawing/2014/main" id="{751FE106-1DA4-4940-9BFB-347D623F2D3D}"/>
                  </a:ext>
                </a:extLst>
              </p:cNvPr>
              <p:cNvSpPr>
                <a:spLocks/>
              </p:cNvSpPr>
              <p:nvPr/>
            </p:nvSpPr>
            <p:spPr bwMode="auto">
              <a:xfrm>
                <a:off x="-7995472" y="877641"/>
                <a:ext cx="9940923" cy="3825875"/>
              </a:xfrm>
              <a:custGeom>
                <a:avLst/>
                <a:gdLst>
                  <a:gd name="T0" fmla="*/ 404 w 408"/>
                  <a:gd name="T1" fmla="*/ 7 h 157"/>
                  <a:gd name="T2" fmla="*/ 153 w 408"/>
                  <a:gd name="T3" fmla="*/ 151 h 157"/>
                  <a:gd name="T4" fmla="*/ 134 w 408"/>
                  <a:gd name="T5" fmla="*/ 152 h 157"/>
                  <a:gd name="T6" fmla="*/ 3 w 408"/>
                  <a:gd name="T7" fmla="*/ 77 h 157"/>
                  <a:gd name="T8" fmla="*/ 0 w 408"/>
                  <a:gd name="T9" fmla="*/ 72 h 157"/>
                  <a:gd name="T10" fmla="*/ 0 w 408"/>
                  <a:gd name="T11" fmla="*/ 72 h 157"/>
                  <a:gd name="T12" fmla="*/ 0 w 408"/>
                  <a:gd name="T13" fmla="*/ 74 h 157"/>
                  <a:gd name="T14" fmla="*/ 0 w 408"/>
                  <a:gd name="T15" fmla="*/ 74 h 157"/>
                  <a:gd name="T16" fmla="*/ 3 w 408"/>
                  <a:gd name="T17" fmla="*/ 79 h 157"/>
                  <a:gd name="T18" fmla="*/ 134 w 408"/>
                  <a:gd name="T19" fmla="*/ 155 h 157"/>
                  <a:gd name="T20" fmla="*/ 153 w 408"/>
                  <a:gd name="T21" fmla="*/ 154 h 157"/>
                  <a:gd name="T22" fmla="*/ 404 w 408"/>
                  <a:gd name="T23" fmla="*/ 9 h 157"/>
                  <a:gd name="T24" fmla="*/ 408 w 408"/>
                  <a:gd name="T25" fmla="*/ 3 h 157"/>
                  <a:gd name="T26" fmla="*/ 408 w 408"/>
                  <a:gd name="T27" fmla="*/ 3 h 157"/>
                  <a:gd name="T28" fmla="*/ 408 w 408"/>
                  <a:gd name="T29" fmla="*/ 0 h 157"/>
                  <a:gd name="T30" fmla="*/ 408 w 408"/>
                  <a:gd name="T31" fmla="*/ 0 h 157"/>
                  <a:gd name="T32" fmla="*/ 404 w 408"/>
                  <a:gd name="T33" fmla="*/ 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8" h="157">
                    <a:moveTo>
                      <a:pt x="404" y="7"/>
                    </a:moveTo>
                    <a:cubicBezTo>
                      <a:pt x="153" y="151"/>
                      <a:pt x="153" y="151"/>
                      <a:pt x="153" y="151"/>
                    </a:cubicBezTo>
                    <a:cubicBezTo>
                      <a:pt x="147" y="155"/>
                      <a:pt x="139" y="155"/>
                      <a:pt x="134" y="152"/>
                    </a:cubicBezTo>
                    <a:cubicBezTo>
                      <a:pt x="3" y="77"/>
                      <a:pt x="3" y="77"/>
                      <a:pt x="3" y="77"/>
                    </a:cubicBezTo>
                    <a:cubicBezTo>
                      <a:pt x="1" y="75"/>
                      <a:pt x="0" y="74"/>
                      <a:pt x="0" y="72"/>
                    </a:cubicBezTo>
                    <a:cubicBezTo>
                      <a:pt x="0" y="72"/>
                      <a:pt x="0" y="72"/>
                      <a:pt x="0" y="72"/>
                    </a:cubicBezTo>
                    <a:cubicBezTo>
                      <a:pt x="0" y="74"/>
                      <a:pt x="0" y="74"/>
                      <a:pt x="0" y="74"/>
                    </a:cubicBezTo>
                    <a:cubicBezTo>
                      <a:pt x="0" y="74"/>
                      <a:pt x="0" y="74"/>
                      <a:pt x="0" y="74"/>
                    </a:cubicBezTo>
                    <a:cubicBezTo>
                      <a:pt x="0" y="76"/>
                      <a:pt x="1" y="78"/>
                      <a:pt x="3" y="79"/>
                    </a:cubicBezTo>
                    <a:cubicBezTo>
                      <a:pt x="134" y="155"/>
                      <a:pt x="134" y="155"/>
                      <a:pt x="134" y="155"/>
                    </a:cubicBezTo>
                    <a:cubicBezTo>
                      <a:pt x="139" y="157"/>
                      <a:pt x="147" y="157"/>
                      <a:pt x="153" y="154"/>
                    </a:cubicBezTo>
                    <a:cubicBezTo>
                      <a:pt x="404" y="9"/>
                      <a:pt x="404" y="9"/>
                      <a:pt x="404" y="9"/>
                    </a:cubicBezTo>
                    <a:cubicBezTo>
                      <a:pt x="407" y="7"/>
                      <a:pt x="408" y="5"/>
                      <a:pt x="408" y="3"/>
                    </a:cubicBezTo>
                    <a:cubicBezTo>
                      <a:pt x="408" y="3"/>
                      <a:pt x="408" y="3"/>
                      <a:pt x="408" y="3"/>
                    </a:cubicBezTo>
                    <a:cubicBezTo>
                      <a:pt x="408" y="0"/>
                      <a:pt x="408" y="0"/>
                      <a:pt x="408" y="0"/>
                    </a:cubicBezTo>
                    <a:cubicBezTo>
                      <a:pt x="408" y="0"/>
                      <a:pt x="408" y="0"/>
                      <a:pt x="408" y="0"/>
                    </a:cubicBezTo>
                    <a:cubicBezTo>
                      <a:pt x="408" y="3"/>
                      <a:pt x="407" y="5"/>
                      <a:pt x="404" y="7"/>
                    </a:cubicBezTo>
                    <a:close/>
                  </a:path>
                </a:pathLst>
              </a:custGeom>
              <a:gradFill flip="none" rotWithShape="1">
                <a:gsLst>
                  <a:gs pos="0">
                    <a:schemeClr val="accent3">
                      <a:lumMod val="60000"/>
                      <a:lumOff val="40000"/>
                    </a:schemeClr>
                  </a:gs>
                  <a:gs pos="100000">
                    <a:schemeClr val="accent3">
                      <a:lumMod val="75000"/>
                    </a:schemeClr>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555">
                <a:extLst>
                  <a:ext uri="{FF2B5EF4-FFF2-40B4-BE49-F238E27FC236}">
                    <a16:creationId xmlns:a16="http://schemas.microsoft.com/office/drawing/2014/main" id="{23933713-B588-4F35-B4A7-08E0161E192C}"/>
                  </a:ext>
                </a:extLst>
              </p:cNvPr>
              <p:cNvSpPr>
                <a:spLocks/>
              </p:cNvSpPr>
              <p:nvPr/>
            </p:nvSpPr>
            <p:spPr bwMode="auto">
              <a:xfrm>
                <a:off x="-8044685" y="-1243261"/>
                <a:ext cx="10037763" cy="5800725"/>
              </a:xfrm>
              <a:custGeom>
                <a:avLst/>
                <a:gdLst>
                  <a:gd name="T0" fmla="*/ 136 w 412"/>
                  <a:gd name="T1" fmla="*/ 235 h 238"/>
                  <a:gd name="T2" fmla="*/ 5 w 412"/>
                  <a:gd name="T3" fmla="*/ 160 h 238"/>
                  <a:gd name="T4" fmla="*/ 6 w 412"/>
                  <a:gd name="T5" fmla="*/ 149 h 238"/>
                  <a:gd name="T6" fmla="*/ 257 w 412"/>
                  <a:gd name="T7" fmla="*/ 4 h 238"/>
                  <a:gd name="T8" fmla="*/ 276 w 412"/>
                  <a:gd name="T9" fmla="*/ 3 h 238"/>
                  <a:gd name="T10" fmla="*/ 407 w 412"/>
                  <a:gd name="T11" fmla="*/ 79 h 238"/>
                  <a:gd name="T12" fmla="*/ 406 w 412"/>
                  <a:gd name="T13" fmla="*/ 90 h 238"/>
                  <a:gd name="T14" fmla="*/ 155 w 412"/>
                  <a:gd name="T15" fmla="*/ 235 h 238"/>
                  <a:gd name="T16" fmla="*/ 136 w 412"/>
                  <a:gd name="T17" fmla="*/ 23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238">
                    <a:moveTo>
                      <a:pt x="136" y="235"/>
                    </a:moveTo>
                    <a:cubicBezTo>
                      <a:pt x="5" y="160"/>
                      <a:pt x="5" y="160"/>
                      <a:pt x="5" y="160"/>
                    </a:cubicBezTo>
                    <a:cubicBezTo>
                      <a:pt x="0" y="157"/>
                      <a:pt x="1" y="152"/>
                      <a:pt x="6" y="149"/>
                    </a:cubicBezTo>
                    <a:cubicBezTo>
                      <a:pt x="257" y="4"/>
                      <a:pt x="257" y="4"/>
                      <a:pt x="257" y="4"/>
                    </a:cubicBezTo>
                    <a:cubicBezTo>
                      <a:pt x="263" y="1"/>
                      <a:pt x="271" y="0"/>
                      <a:pt x="276" y="3"/>
                    </a:cubicBezTo>
                    <a:cubicBezTo>
                      <a:pt x="407" y="79"/>
                      <a:pt x="407" y="79"/>
                      <a:pt x="407" y="79"/>
                    </a:cubicBezTo>
                    <a:cubicBezTo>
                      <a:pt x="412" y="82"/>
                      <a:pt x="411" y="86"/>
                      <a:pt x="406" y="90"/>
                    </a:cubicBezTo>
                    <a:cubicBezTo>
                      <a:pt x="155" y="235"/>
                      <a:pt x="155" y="235"/>
                      <a:pt x="155" y="235"/>
                    </a:cubicBezTo>
                    <a:cubicBezTo>
                      <a:pt x="149" y="238"/>
                      <a:pt x="141" y="238"/>
                      <a:pt x="136" y="235"/>
                    </a:cubicBezTo>
                    <a:close/>
                  </a:path>
                </a:pathLst>
              </a:custGeom>
              <a:gradFill>
                <a:gsLst>
                  <a:gs pos="12000">
                    <a:schemeClr val="accent3">
                      <a:lumMod val="75000"/>
                    </a:schemeClr>
                  </a:gs>
                  <a:gs pos="100000">
                    <a:schemeClr val="accent3">
                      <a:lumMod val="60000"/>
                      <a:lumOff val="40000"/>
                    </a:schemeClr>
                  </a:gs>
                </a:gsLst>
                <a:lin ang="10800000" scaled="0"/>
              </a:gra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2" name="Freeform 556">
                <a:extLst>
                  <a:ext uri="{FF2B5EF4-FFF2-40B4-BE49-F238E27FC236}">
                    <a16:creationId xmlns:a16="http://schemas.microsoft.com/office/drawing/2014/main" id="{1920F533-6AA1-456F-9666-8388C79EAB46}"/>
                  </a:ext>
                </a:extLst>
              </p:cNvPr>
              <p:cNvSpPr>
                <a:spLocks/>
              </p:cNvSpPr>
              <p:nvPr/>
            </p:nvSpPr>
            <p:spPr bwMode="auto">
              <a:xfrm>
                <a:off x="-5584060" y="4093915"/>
                <a:ext cx="73025" cy="96838"/>
              </a:xfrm>
              <a:custGeom>
                <a:avLst/>
                <a:gdLst>
                  <a:gd name="T0" fmla="*/ 3 w 3"/>
                  <a:gd name="T1" fmla="*/ 3 h 4"/>
                  <a:gd name="T2" fmla="*/ 1 w 3"/>
                  <a:gd name="T3" fmla="*/ 4 h 4"/>
                  <a:gd name="T4" fmla="*/ 0 w 3"/>
                  <a:gd name="T5" fmla="*/ 1 h 4"/>
                  <a:gd name="T6" fmla="*/ 1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2" y="4"/>
                      <a:pt x="1" y="4"/>
                    </a:cubicBezTo>
                    <a:cubicBezTo>
                      <a:pt x="1" y="3"/>
                      <a:pt x="0" y="2"/>
                      <a:pt x="0" y="1"/>
                    </a:cubicBezTo>
                    <a:cubicBezTo>
                      <a:pt x="0" y="0"/>
                      <a:pt x="1" y="0"/>
                      <a:pt x="1" y="0"/>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557">
                <a:extLst>
                  <a:ext uri="{FF2B5EF4-FFF2-40B4-BE49-F238E27FC236}">
                    <a16:creationId xmlns:a16="http://schemas.microsoft.com/office/drawing/2014/main" id="{AA5C285D-D599-4962-A6CB-A50E7EF90078}"/>
                  </a:ext>
                </a:extLst>
              </p:cNvPr>
              <p:cNvSpPr>
                <a:spLocks/>
              </p:cNvSpPr>
              <p:nvPr/>
            </p:nvSpPr>
            <p:spPr bwMode="auto">
              <a:xfrm>
                <a:off x="-5438010" y="4166940"/>
                <a:ext cx="73025" cy="122238"/>
              </a:xfrm>
              <a:custGeom>
                <a:avLst/>
                <a:gdLst>
                  <a:gd name="T0" fmla="*/ 3 w 3"/>
                  <a:gd name="T1" fmla="*/ 3 h 5"/>
                  <a:gd name="T2" fmla="*/ 1 w 3"/>
                  <a:gd name="T3" fmla="*/ 4 h 5"/>
                  <a:gd name="T4" fmla="*/ 0 w 3"/>
                  <a:gd name="T5" fmla="*/ 2 h 5"/>
                  <a:gd name="T6" fmla="*/ 1 w 3"/>
                  <a:gd name="T7" fmla="*/ 1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4"/>
                      <a:pt x="2" y="5"/>
                      <a:pt x="1" y="4"/>
                    </a:cubicBezTo>
                    <a:cubicBezTo>
                      <a:pt x="0" y="4"/>
                      <a:pt x="0" y="2"/>
                      <a:pt x="0" y="2"/>
                    </a:cubicBezTo>
                    <a:cubicBezTo>
                      <a:pt x="0" y="1"/>
                      <a:pt x="0" y="0"/>
                      <a:pt x="1" y="1"/>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4" name="Freeform 558">
                <a:extLst>
                  <a:ext uri="{FF2B5EF4-FFF2-40B4-BE49-F238E27FC236}">
                    <a16:creationId xmlns:a16="http://schemas.microsoft.com/office/drawing/2014/main" id="{83D9AE52-4DD3-49C9-A24F-F3426452C921}"/>
                  </a:ext>
                </a:extLst>
              </p:cNvPr>
              <p:cNvSpPr>
                <a:spLocks/>
              </p:cNvSpPr>
              <p:nvPr/>
            </p:nvSpPr>
            <p:spPr bwMode="auto">
              <a:xfrm>
                <a:off x="-5315772" y="4265365"/>
                <a:ext cx="73025" cy="96838"/>
              </a:xfrm>
              <a:custGeom>
                <a:avLst/>
                <a:gdLst>
                  <a:gd name="T0" fmla="*/ 3 w 3"/>
                  <a:gd name="T1" fmla="*/ 3 h 4"/>
                  <a:gd name="T2" fmla="*/ 2 w 3"/>
                  <a:gd name="T3" fmla="*/ 3 h 4"/>
                  <a:gd name="T4" fmla="*/ 0 w 3"/>
                  <a:gd name="T5" fmla="*/ 1 h 4"/>
                  <a:gd name="T6" fmla="*/ 2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3" y="4"/>
                      <a:pt x="2" y="3"/>
                    </a:cubicBezTo>
                    <a:cubicBezTo>
                      <a:pt x="1" y="3"/>
                      <a:pt x="0" y="2"/>
                      <a:pt x="0" y="1"/>
                    </a:cubicBezTo>
                    <a:cubicBezTo>
                      <a:pt x="0" y="0"/>
                      <a:pt x="1" y="0"/>
                      <a:pt x="2" y="0"/>
                    </a:cubicBezTo>
                    <a:cubicBezTo>
                      <a:pt x="3"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 name="Freeform 559">
                <a:extLst>
                  <a:ext uri="{FF2B5EF4-FFF2-40B4-BE49-F238E27FC236}">
                    <a16:creationId xmlns:a16="http://schemas.microsoft.com/office/drawing/2014/main" id="{0A5102A4-22B5-47D1-8DED-D4FD95BD41B5}"/>
                  </a:ext>
                </a:extLst>
              </p:cNvPr>
              <p:cNvSpPr>
                <a:spLocks/>
              </p:cNvSpPr>
              <p:nvPr/>
            </p:nvSpPr>
            <p:spPr bwMode="auto">
              <a:xfrm>
                <a:off x="-7533510" y="2973140"/>
                <a:ext cx="73025" cy="96838"/>
              </a:xfrm>
              <a:custGeom>
                <a:avLst/>
                <a:gdLst>
                  <a:gd name="T0" fmla="*/ 3 w 3"/>
                  <a:gd name="T1" fmla="*/ 3 h 4"/>
                  <a:gd name="T2" fmla="*/ 2 w 3"/>
                  <a:gd name="T3" fmla="*/ 4 h 4"/>
                  <a:gd name="T4" fmla="*/ 0 w 3"/>
                  <a:gd name="T5" fmla="*/ 1 h 4"/>
                  <a:gd name="T6" fmla="*/ 2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3" y="4"/>
                      <a:pt x="2" y="4"/>
                    </a:cubicBezTo>
                    <a:cubicBezTo>
                      <a:pt x="1" y="3"/>
                      <a:pt x="0" y="2"/>
                      <a:pt x="0" y="1"/>
                    </a:cubicBezTo>
                    <a:cubicBezTo>
                      <a:pt x="0" y="0"/>
                      <a:pt x="1" y="0"/>
                      <a:pt x="2" y="0"/>
                    </a:cubicBezTo>
                    <a:cubicBezTo>
                      <a:pt x="3"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6" name="Freeform 560">
                <a:extLst>
                  <a:ext uri="{FF2B5EF4-FFF2-40B4-BE49-F238E27FC236}">
                    <a16:creationId xmlns:a16="http://schemas.microsoft.com/office/drawing/2014/main" id="{BE714F8F-E155-4074-906E-AE3567B0EE91}"/>
                  </a:ext>
                </a:extLst>
              </p:cNvPr>
              <p:cNvSpPr>
                <a:spLocks/>
              </p:cNvSpPr>
              <p:nvPr/>
            </p:nvSpPr>
            <p:spPr bwMode="auto">
              <a:xfrm>
                <a:off x="-7387460" y="3046165"/>
                <a:ext cx="73025" cy="122238"/>
              </a:xfrm>
              <a:custGeom>
                <a:avLst/>
                <a:gdLst>
                  <a:gd name="T0" fmla="*/ 3 w 3"/>
                  <a:gd name="T1" fmla="*/ 3 h 5"/>
                  <a:gd name="T2" fmla="*/ 1 w 3"/>
                  <a:gd name="T3" fmla="*/ 4 h 5"/>
                  <a:gd name="T4" fmla="*/ 0 w 3"/>
                  <a:gd name="T5" fmla="*/ 2 h 5"/>
                  <a:gd name="T6" fmla="*/ 1 w 3"/>
                  <a:gd name="T7" fmla="*/ 1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4"/>
                      <a:pt x="2" y="5"/>
                      <a:pt x="1" y="4"/>
                    </a:cubicBezTo>
                    <a:cubicBezTo>
                      <a:pt x="1" y="4"/>
                      <a:pt x="0" y="2"/>
                      <a:pt x="0" y="2"/>
                    </a:cubicBezTo>
                    <a:cubicBezTo>
                      <a:pt x="0" y="1"/>
                      <a:pt x="1" y="0"/>
                      <a:pt x="1" y="1"/>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7" name="Freeform 561">
                <a:extLst>
                  <a:ext uri="{FF2B5EF4-FFF2-40B4-BE49-F238E27FC236}">
                    <a16:creationId xmlns:a16="http://schemas.microsoft.com/office/drawing/2014/main" id="{C7336FCE-E516-4888-8698-EBF7E0E4C3E3}"/>
                  </a:ext>
                </a:extLst>
              </p:cNvPr>
              <p:cNvSpPr>
                <a:spLocks/>
              </p:cNvSpPr>
              <p:nvPr/>
            </p:nvSpPr>
            <p:spPr bwMode="auto">
              <a:xfrm>
                <a:off x="-7239822" y="3143002"/>
                <a:ext cx="73025" cy="98425"/>
              </a:xfrm>
              <a:custGeom>
                <a:avLst/>
                <a:gdLst>
                  <a:gd name="T0" fmla="*/ 3 w 3"/>
                  <a:gd name="T1" fmla="*/ 3 h 4"/>
                  <a:gd name="T2" fmla="*/ 1 w 3"/>
                  <a:gd name="T3" fmla="*/ 3 h 4"/>
                  <a:gd name="T4" fmla="*/ 0 w 3"/>
                  <a:gd name="T5" fmla="*/ 1 h 4"/>
                  <a:gd name="T6" fmla="*/ 1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2" y="4"/>
                      <a:pt x="1" y="3"/>
                    </a:cubicBezTo>
                    <a:cubicBezTo>
                      <a:pt x="0" y="3"/>
                      <a:pt x="0" y="2"/>
                      <a:pt x="0" y="1"/>
                    </a:cubicBezTo>
                    <a:cubicBezTo>
                      <a:pt x="0" y="0"/>
                      <a:pt x="0" y="0"/>
                      <a:pt x="1" y="0"/>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8" name="Freeform 562">
                <a:extLst>
                  <a:ext uri="{FF2B5EF4-FFF2-40B4-BE49-F238E27FC236}">
                    <a16:creationId xmlns:a16="http://schemas.microsoft.com/office/drawing/2014/main" id="{D3ABB7C1-D17C-4CFB-AA3B-1C00E14A76C5}"/>
                  </a:ext>
                </a:extLst>
              </p:cNvPr>
              <p:cNvSpPr>
                <a:spLocks/>
              </p:cNvSpPr>
              <p:nvPr/>
            </p:nvSpPr>
            <p:spPr bwMode="auto">
              <a:xfrm>
                <a:off x="-6533385" y="3533527"/>
                <a:ext cx="315913" cy="268288"/>
              </a:xfrm>
              <a:custGeom>
                <a:avLst/>
                <a:gdLst>
                  <a:gd name="T0" fmla="*/ 13 w 13"/>
                  <a:gd name="T1" fmla="*/ 9 h 11"/>
                  <a:gd name="T2" fmla="*/ 13 w 13"/>
                  <a:gd name="T3" fmla="*/ 9 h 11"/>
                  <a:gd name="T4" fmla="*/ 11 w 13"/>
                  <a:gd name="T5" fmla="*/ 10 h 11"/>
                  <a:gd name="T6" fmla="*/ 1 w 13"/>
                  <a:gd name="T7" fmla="*/ 5 h 11"/>
                  <a:gd name="T8" fmla="*/ 0 w 13"/>
                  <a:gd name="T9" fmla="*/ 2 h 11"/>
                  <a:gd name="T10" fmla="*/ 1 w 13"/>
                  <a:gd name="T11" fmla="*/ 0 h 11"/>
                  <a:gd name="T12" fmla="*/ 11 w 13"/>
                  <a:gd name="T13" fmla="*/ 6 h 11"/>
                  <a:gd name="T14" fmla="*/ 13 w 13"/>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3" y="9"/>
                    </a:moveTo>
                    <a:cubicBezTo>
                      <a:pt x="13" y="9"/>
                      <a:pt x="13" y="9"/>
                      <a:pt x="13" y="9"/>
                    </a:cubicBezTo>
                    <a:cubicBezTo>
                      <a:pt x="13" y="10"/>
                      <a:pt x="12" y="11"/>
                      <a:pt x="11" y="10"/>
                    </a:cubicBezTo>
                    <a:cubicBezTo>
                      <a:pt x="1" y="5"/>
                      <a:pt x="1" y="5"/>
                      <a:pt x="1" y="5"/>
                    </a:cubicBezTo>
                    <a:cubicBezTo>
                      <a:pt x="0" y="4"/>
                      <a:pt x="0" y="3"/>
                      <a:pt x="0" y="2"/>
                    </a:cubicBezTo>
                    <a:cubicBezTo>
                      <a:pt x="0" y="0"/>
                      <a:pt x="0" y="0"/>
                      <a:pt x="1" y="0"/>
                    </a:cubicBezTo>
                    <a:cubicBezTo>
                      <a:pt x="11" y="6"/>
                      <a:pt x="11" y="6"/>
                      <a:pt x="11" y="6"/>
                    </a:cubicBezTo>
                    <a:cubicBezTo>
                      <a:pt x="12" y="7"/>
                      <a:pt x="13" y="8"/>
                      <a:pt x="13" y="9"/>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id="{16AAE7C4-D6D9-48BA-A1EA-A53FC19C779C}"/>
                </a:ext>
              </a:extLst>
            </p:cNvPr>
            <p:cNvGrpSpPr/>
            <p:nvPr/>
          </p:nvGrpSpPr>
          <p:grpSpPr>
            <a:xfrm>
              <a:off x="2422004" y="1778329"/>
              <a:ext cx="4405854" cy="4427516"/>
              <a:chOff x="2422004" y="1778329"/>
              <a:chExt cx="4405854" cy="4427516"/>
            </a:xfrm>
          </p:grpSpPr>
          <p:sp>
            <p:nvSpPr>
              <p:cNvPr id="50" name="Freeform 481">
                <a:extLst>
                  <a:ext uri="{FF2B5EF4-FFF2-40B4-BE49-F238E27FC236}">
                    <a16:creationId xmlns:a16="http://schemas.microsoft.com/office/drawing/2014/main" id="{ADB55F20-E513-4CA5-BA52-E9F55D4D5D84}"/>
                  </a:ext>
                </a:extLst>
              </p:cNvPr>
              <p:cNvSpPr>
                <a:spLocks/>
              </p:cNvSpPr>
              <p:nvPr/>
            </p:nvSpPr>
            <p:spPr bwMode="auto">
              <a:xfrm>
                <a:off x="2742416" y="3877814"/>
                <a:ext cx="4051084" cy="2328031"/>
              </a:xfrm>
              <a:custGeom>
                <a:avLst/>
                <a:gdLst>
                  <a:gd name="T0" fmla="*/ 2396 w 4003"/>
                  <a:gd name="T1" fmla="*/ 0 h 2306"/>
                  <a:gd name="T2" fmla="*/ 2355 w 4003"/>
                  <a:gd name="T3" fmla="*/ 10 h 2306"/>
                  <a:gd name="T4" fmla="*/ 24 w 4003"/>
                  <a:gd name="T5" fmla="*/ 1358 h 2306"/>
                  <a:gd name="T6" fmla="*/ 19 w 4003"/>
                  <a:gd name="T7" fmla="*/ 1400 h 2306"/>
                  <a:gd name="T8" fmla="*/ 1575 w 4003"/>
                  <a:gd name="T9" fmla="*/ 2299 h 2306"/>
                  <a:gd name="T10" fmla="*/ 1607 w 4003"/>
                  <a:gd name="T11" fmla="*/ 2306 h 2306"/>
                  <a:gd name="T12" fmla="*/ 1648 w 4003"/>
                  <a:gd name="T13" fmla="*/ 2296 h 2306"/>
                  <a:gd name="T14" fmla="*/ 3979 w 4003"/>
                  <a:gd name="T15" fmla="*/ 948 h 2306"/>
                  <a:gd name="T16" fmla="*/ 3984 w 4003"/>
                  <a:gd name="T17" fmla="*/ 906 h 2306"/>
                  <a:gd name="T18" fmla="*/ 2428 w 4003"/>
                  <a:gd name="T19" fmla="*/ 7 h 2306"/>
                  <a:gd name="T20" fmla="*/ 2396 w 4003"/>
                  <a:gd name="T21" fmla="*/ 0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3" h="2306">
                    <a:moveTo>
                      <a:pt x="2396" y="0"/>
                    </a:moveTo>
                    <a:cubicBezTo>
                      <a:pt x="2382" y="0"/>
                      <a:pt x="2367" y="3"/>
                      <a:pt x="2355" y="10"/>
                    </a:cubicBezTo>
                    <a:cubicBezTo>
                      <a:pt x="24" y="1358"/>
                      <a:pt x="24" y="1358"/>
                      <a:pt x="24" y="1358"/>
                    </a:cubicBezTo>
                    <a:cubicBezTo>
                      <a:pt x="3" y="1370"/>
                      <a:pt x="0" y="1389"/>
                      <a:pt x="19" y="1400"/>
                    </a:cubicBezTo>
                    <a:cubicBezTo>
                      <a:pt x="1575" y="2299"/>
                      <a:pt x="1575" y="2299"/>
                      <a:pt x="1575" y="2299"/>
                    </a:cubicBezTo>
                    <a:cubicBezTo>
                      <a:pt x="1584" y="2304"/>
                      <a:pt x="1595" y="2306"/>
                      <a:pt x="1607" y="2306"/>
                    </a:cubicBezTo>
                    <a:cubicBezTo>
                      <a:pt x="1621" y="2306"/>
                      <a:pt x="1636" y="2302"/>
                      <a:pt x="1648" y="2296"/>
                    </a:cubicBezTo>
                    <a:cubicBezTo>
                      <a:pt x="3979" y="948"/>
                      <a:pt x="3979" y="948"/>
                      <a:pt x="3979" y="948"/>
                    </a:cubicBezTo>
                    <a:cubicBezTo>
                      <a:pt x="4001" y="936"/>
                      <a:pt x="4003" y="917"/>
                      <a:pt x="3984" y="906"/>
                    </a:cubicBezTo>
                    <a:cubicBezTo>
                      <a:pt x="2428" y="7"/>
                      <a:pt x="2428" y="7"/>
                      <a:pt x="2428" y="7"/>
                    </a:cubicBezTo>
                    <a:cubicBezTo>
                      <a:pt x="2420" y="2"/>
                      <a:pt x="2408" y="0"/>
                      <a:pt x="2396" y="0"/>
                    </a:cubicBezTo>
                  </a:path>
                </a:pathLst>
              </a:custGeom>
              <a:solidFill>
                <a:schemeClr val="accent3">
                  <a:lumMod val="50000"/>
                  <a:alpha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1" name="Freeform 482">
                <a:extLst>
                  <a:ext uri="{FF2B5EF4-FFF2-40B4-BE49-F238E27FC236}">
                    <a16:creationId xmlns:a16="http://schemas.microsoft.com/office/drawing/2014/main" id="{AC03EE0F-A756-45CA-A932-85540F965CCA}"/>
                  </a:ext>
                </a:extLst>
              </p:cNvPr>
              <p:cNvSpPr>
                <a:spLocks/>
              </p:cNvSpPr>
              <p:nvPr/>
            </p:nvSpPr>
            <p:spPr bwMode="auto">
              <a:xfrm>
                <a:off x="2714782" y="3660472"/>
                <a:ext cx="4106354" cy="2352678"/>
              </a:xfrm>
              <a:custGeom>
                <a:avLst/>
                <a:gdLst>
                  <a:gd name="T0" fmla="*/ 4057 w 4057"/>
                  <a:gd name="T1" fmla="*/ 880 h 2330"/>
                  <a:gd name="T2" fmla="*/ 3991 w 4057"/>
                  <a:gd name="T3" fmla="*/ 892 h 2330"/>
                  <a:gd name="T4" fmla="*/ 2467 w 4057"/>
                  <a:gd name="T5" fmla="*/ 11 h 2330"/>
                  <a:gd name="T6" fmla="*/ 2391 w 4057"/>
                  <a:gd name="T7" fmla="*/ 15 h 2330"/>
                  <a:gd name="T8" fmla="*/ 117 w 4057"/>
                  <a:gd name="T9" fmla="*/ 1329 h 2330"/>
                  <a:gd name="T10" fmla="*/ 0 w 4057"/>
                  <a:gd name="T11" fmla="*/ 1350 h 2330"/>
                  <a:gd name="T12" fmla="*/ 0 w 4057"/>
                  <a:gd name="T13" fmla="*/ 1388 h 2330"/>
                  <a:gd name="T14" fmla="*/ 0 w 4057"/>
                  <a:gd name="T15" fmla="*/ 1388 h 2330"/>
                  <a:gd name="T16" fmla="*/ 13 w 4057"/>
                  <a:gd name="T17" fmla="*/ 1407 h 2330"/>
                  <a:gd name="T18" fmla="*/ 1591 w 4057"/>
                  <a:gd name="T19" fmla="*/ 2319 h 2330"/>
                  <a:gd name="T20" fmla="*/ 1667 w 4057"/>
                  <a:gd name="T21" fmla="*/ 2315 h 2330"/>
                  <a:gd name="T22" fmla="*/ 4039 w 4057"/>
                  <a:gd name="T23" fmla="*/ 944 h 2330"/>
                  <a:gd name="T24" fmla="*/ 4057 w 4057"/>
                  <a:gd name="T25" fmla="*/ 919 h 2330"/>
                  <a:gd name="T26" fmla="*/ 4057 w 4057"/>
                  <a:gd name="T27" fmla="*/ 919 h 2330"/>
                  <a:gd name="T28" fmla="*/ 4057 w 4057"/>
                  <a:gd name="T29" fmla="*/ 88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57" h="2330">
                    <a:moveTo>
                      <a:pt x="4057" y="880"/>
                    </a:moveTo>
                    <a:cubicBezTo>
                      <a:pt x="3991" y="892"/>
                      <a:pt x="3991" y="892"/>
                      <a:pt x="3991" y="892"/>
                    </a:cubicBezTo>
                    <a:cubicBezTo>
                      <a:pt x="2467" y="11"/>
                      <a:pt x="2467" y="11"/>
                      <a:pt x="2467" y="11"/>
                    </a:cubicBezTo>
                    <a:cubicBezTo>
                      <a:pt x="2447" y="0"/>
                      <a:pt x="2413" y="2"/>
                      <a:pt x="2391" y="15"/>
                    </a:cubicBezTo>
                    <a:cubicBezTo>
                      <a:pt x="117" y="1329"/>
                      <a:pt x="117" y="1329"/>
                      <a:pt x="117" y="1329"/>
                    </a:cubicBezTo>
                    <a:cubicBezTo>
                      <a:pt x="0" y="1350"/>
                      <a:pt x="0" y="1350"/>
                      <a:pt x="0" y="1350"/>
                    </a:cubicBezTo>
                    <a:cubicBezTo>
                      <a:pt x="0" y="1388"/>
                      <a:pt x="0" y="1388"/>
                      <a:pt x="0" y="1388"/>
                    </a:cubicBezTo>
                    <a:cubicBezTo>
                      <a:pt x="0" y="1388"/>
                      <a:pt x="0" y="1388"/>
                      <a:pt x="0" y="1388"/>
                    </a:cubicBezTo>
                    <a:cubicBezTo>
                      <a:pt x="0" y="1395"/>
                      <a:pt x="4" y="1402"/>
                      <a:pt x="13" y="1407"/>
                    </a:cubicBezTo>
                    <a:cubicBezTo>
                      <a:pt x="1591" y="2319"/>
                      <a:pt x="1591" y="2319"/>
                      <a:pt x="1591" y="2319"/>
                    </a:cubicBezTo>
                    <a:cubicBezTo>
                      <a:pt x="1610" y="2330"/>
                      <a:pt x="1644" y="2328"/>
                      <a:pt x="1667" y="2315"/>
                    </a:cubicBezTo>
                    <a:cubicBezTo>
                      <a:pt x="4039" y="944"/>
                      <a:pt x="4039" y="944"/>
                      <a:pt x="4039" y="944"/>
                    </a:cubicBezTo>
                    <a:cubicBezTo>
                      <a:pt x="4051" y="937"/>
                      <a:pt x="4057" y="928"/>
                      <a:pt x="4057" y="919"/>
                    </a:cubicBezTo>
                    <a:cubicBezTo>
                      <a:pt x="4057" y="919"/>
                      <a:pt x="4057" y="919"/>
                      <a:pt x="4057" y="919"/>
                    </a:cubicBezTo>
                    <a:lnTo>
                      <a:pt x="4057" y="88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2" name="Freeform 483">
                <a:extLst>
                  <a:ext uri="{FF2B5EF4-FFF2-40B4-BE49-F238E27FC236}">
                    <a16:creationId xmlns:a16="http://schemas.microsoft.com/office/drawing/2014/main" id="{4C428E5E-3CF6-4FAF-ABFF-6ACA4F47126A}"/>
                  </a:ext>
                </a:extLst>
              </p:cNvPr>
              <p:cNvSpPr>
                <a:spLocks/>
              </p:cNvSpPr>
              <p:nvPr/>
            </p:nvSpPr>
            <p:spPr bwMode="auto">
              <a:xfrm>
                <a:off x="2422004" y="1778329"/>
                <a:ext cx="2695495" cy="3201883"/>
              </a:xfrm>
              <a:custGeom>
                <a:avLst/>
                <a:gdLst>
                  <a:gd name="T0" fmla="*/ 2660 w 2663"/>
                  <a:gd name="T1" fmla="*/ 1725 h 3171"/>
                  <a:gd name="T2" fmla="*/ 2465 w 2663"/>
                  <a:gd name="T3" fmla="*/ 51 h 3171"/>
                  <a:gd name="T4" fmla="*/ 2463 w 2663"/>
                  <a:gd name="T5" fmla="*/ 41 h 3171"/>
                  <a:gd name="T6" fmla="*/ 2480 w 2663"/>
                  <a:gd name="T7" fmla="*/ 33 h 3171"/>
                  <a:gd name="T8" fmla="*/ 2441 w 2663"/>
                  <a:gd name="T9" fmla="*/ 11 h 3171"/>
                  <a:gd name="T10" fmla="*/ 2441 w 2663"/>
                  <a:gd name="T11" fmla="*/ 11 h 3171"/>
                  <a:gd name="T12" fmla="*/ 2384 w 2663"/>
                  <a:gd name="T13" fmla="*/ 11 h 3171"/>
                  <a:gd name="T14" fmla="*/ 35 w 2663"/>
                  <a:gd name="T15" fmla="*/ 1368 h 3171"/>
                  <a:gd name="T16" fmla="*/ 3 w 2663"/>
                  <a:gd name="T17" fmla="*/ 1431 h 3171"/>
                  <a:gd name="T18" fmla="*/ 198 w 2663"/>
                  <a:gd name="T19" fmla="*/ 3105 h 3171"/>
                  <a:gd name="T20" fmla="*/ 229 w 2663"/>
                  <a:gd name="T21" fmla="*/ 3149 h 3171"/>
                  <a:gd name="T22" fmla="*/ 267 w 2663"/>
                  <a:gd name="T23" fmla="*/ 3171 h 3171"/>
                  <a:gd name="T24" fmla="*/ 261 w 2663"/>
                  <a:gd name="T25" fmla="*/ 3151 h 3171"/>
                  <a:gd name="T26" fmla="*/ 279 w 2663"/>
                  <a:gd name="T27" fmla="*/ 3145 h 3171"/>
                  <a:gd name="T28" fmla="*/ 2628 w 2663"/>
                  <a:gd name="T29" fmla="*/ 1788 h 3171"/>
                  <a:gd name="T30" fmla="*/ 2660 w 2663"/>
                  <a:gd name="T31" fmla="*/ 1725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3" h="3171">
                    <a:moveTo>
                      <a:pt x="2660" y="1725"/>
                    </a:moveTo>
                    <a:cubicBezTo>
                      <a:pt x="2465" y="51"/>
                      <a:pt x="2465" y="51"/>
                      <a:pt x="2465" y="51"/>
                    </a:cubicBezTo>
                    <a:cubicBezTo>
                      <a:pt x="2465" y="48"/>
                      <a:pt x="2464" y="44"/>
                      <a:pt x="2463" y="41"/>
                    </a:cubicBezTo>
                    <a:cubicBezTo>
                      <a:pt x="2480" y="33"/>
                      <a:pt x="2480" y="33"/>
                      <a:pt x="2480" y="33"/>
                    </a:cubicBezTo>
                    <a:cubicBezTo>
                      <a:pt x="2441" y="11"/>
                      <a:pt x="2441" y="11"/>
                      <a:pt x="2441" y="11"/>
                    </a:cubicBezTo>
                    <a:cubicBezTo>
                      <a:pt x="2441" y="11"/>
                      <a:pt x="2441" y="11"/>
                      <a:pt x="2441" y="11"/>
                    </a:cubicBezTo>
                    <a:cubicBezTo>
                      <a:pt x="2424" y="2"/>
                      <a:pt x="2403" y="0"/>
                      <a:pt x="2384" y="11"/>
                    </a:cubicBezTo>
                    <a:cubicBezTo>
                      <a:pt x="35" y="1368"/>
                      <a:pt x="35" y="1368"/>
                      <a:pt x="35" y="1368"/>
                    </a:cubicBezTo>
                    <a:cubicBezTo>
                      <a:pt x="13" y="1381"/>
                      <a:pt x="0" y="1406"/>
                      <a:pt x="3" y="1431"/>
                    </a:cubicBezTo>
                    <a:cubicBezTo>
                      <a:pt x="198" y="3105"/>
                      <a:pt x="198" y="3105"/>
                      <a:pt x="198" y="3105"/>
                    </a:cubicBezTo>
                    <a:cubicBezTo>
                      <a:pt x="200" y="3125"/>
                      <a:pt x="213" y="3141"/>
                      <a:pt x="229" y="3149"/>
                    </a:cubicBezTo>
                    <a:cubicBezTo>
                      <a:pt x="267" y="3171"/>
                      <a:pt x="267" y="3171"/>
                      <a:pt x="267" y="3171"/>
                    </a:cubicBezTo>
                    <a:cubicBezTo>
                      <a:pt x="261" y="3151"/>
                      <a:pt x="261" y="3151"/>
                      <a:pt x="261" y="3151"/>
                    </a:cubicBezTo>
                    <a:cubicBezTo>
                      <a:pt x="267" y="3150"/>
                      <a:pt x="273" y="3148"/>
                      <a:pt x="279" y="3145"/>
                    </a:cubicBezTo>
                    <a:cubicBezTo>
                      <a:pt x="2628" y="1788"/>
                      <a:pt x="2628" y="1788"/>
                      <a:pt x="2628" y="1788"/>
                    </a:cubicBezTo>
                    <a:cubicBezTo>
                      <a:pt x="2651" y="1775"/>
                      <a:pt x="2663" y="1750"/>
                      <a:pt x="2660" y="1725"/>
                    </a:cubicBezTo>
                  </a:path>
                </a:pathLst>
              </a:custGeom>
              <a:gradFill>
                <a:gsLst>
                  <a:gs pos="35000">
                    <a:schemeClr val="accent3">
                      <a:lumMod val="75000"/>
                    </a:schemeClr>
                  </a:gs>
                  <a:gs pos="100000">
                    <a:schemeClr val="accent3">
                      <a:lumMod val="60000"/>
                      <a:lumOff val="40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3" name="Freeform 484">
                <a:extLst>
                  <a:ext uri="{FF2B5EF4-FFF2-40B4-BE49-F238E27FC236}">
                    <a16:creationId xmlns:a16="http://schemas.microsoft.com/office/drawing/2014/main" id="{93B605BD-AA0C-4A43-AC6E-BBA12E35B60F}"/>
                  </a:ext>
                </a:extLst>
              </p:cNvPr>
              <p:cNvSpPr>
                <a:spLocks/>
              </p:cNvSpPr>
              <p:nvPr/>
            </p:nvSpPr>
            <p:spPr bwMode="auto">
              <a:xfrm>
                <a:off x="2714782" y="4564945"/>
                <a:ext cx="4106354" cy="1434013"/>
              </a:xfrm>
              <a:custGeom>
                <a:avLst/>
                <a:gdLst>
                  <a:gd name="T0" fmla="*/ 4039 w 4057"/>
                  <a:gd name="T1" fmla="*/ 25 h 1420"/>
                  <a:gd name="T2" fmla="*/ 1667 w 4057"/>
                  <a:gd name="T3" fmla="*/ 1396 h 1420"/>
                  <a:gd name="T4" fmla="*/ 1591 w 4057"/>
                  <a:gd name="T5" fmla="*/ 1399 h 1420"/>
                  <a:gd name="T6" fmla="*/ 13 w 4057"/>
                  <a:gd name="T7" fmla="*/ 488 h 1420"/>
                  <a:gd name="T8" fmla="*/ 0 w 4057"/>
                  <a:gd name="T9" fmla="*/ 468 h 1420"/>
                  <a:gd name="T10" fmla="*/ 0 w 4057"/>
                  <a:gd name="T11" fmla="*/ 468 h 1420"/>
                  <a:gd name="T12" fmla="*/ 0 w 4057"/>
                  <a:gd name="T13" fmla="*/ 478 h 1420"/>
                  <a:gd name="T14" fmla="*/ 0 w 4057"/>
                  <a:gd name="T15" fmla="*/ 478 h 1420"/>
                  <a:gd name="T16" fmla="*/ 13 w 4057"/>
                  <a:gd name="T17" fmla="*/ 498 h 1420"/>
                  <a:gd name="T18" fmla="*/ 1591 w 4057"/>
                  <a:gd name="T19" fmla="*/ 1409 h 1420"/>
                  <a:gd name="T20" fmla="*/ 1667 w 4057"/>
                  <a:gd name="T21" fmla="*/ 1406 h 1420"/>
                  <a:gd name="T22" fmla="*/ 4039 w 4057"/>
                  <a:gd name="T23" fmla="*/ 34 h 1420"/>
                  <a:gd name="T24" fmla="*/ 4057 w 4057"/>
                  <a:gd name="T25" fmla="*/ 10 h 1420"/>
                  <a:gd name="T26" fmla="*/ 4057 w 4057"/>
                  <a:gd name="T27" fmla="*/ 10 h 1420"/>
                  <a:gd name="T28" fmla="*/ 4057 w 4057"/>
                  <a:gd name="T29" fmla="*/ 0 h 1420"/>
                  <a:gd name="T30" fmla="*/ 4057 w 4057"/>
                  <a:gd name="T31" fmla="*/ 0 h 1420"/>
                  <a:gd name="T32" fmla="*/ 4039 w 4057"/>
                  <a:gd name="T33" fmla="*/ 25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7" h="1420">
                    <a:moveTo>
                      <a:pt x="4039" y="25"/>
                    </a:moveTo>
                    <a:cubicBezTo>
                      <a:pt x="1667" y="1396"/>
                      <a:pt x="1667" y="1396"/>
                      <a:pt x="1667" y="1396"/>
                    </a:cubicBezTo>
                    <a:cubicBezTo>
                      <a:pt x="1644" y="1409"/>
                      <a:pt x="1610" y="1410"/>
                      <a:pt x="1591" y="1399"/>
                    </a:cubicBezTo>
                    <a:cubicBezTo>
                      <a:pt x="13" y="488"/>
                      <a:pt x="13" y="488"/>
                      <a:pt x="13" y="488"/>
                    </a:cubicBezTo>
                    <a:cubicBezTo>
                      <a:pt x="4" y="483"/>
                      <a:pt x="0" y="476"/>
                      <a:pt x="0" y="468"/>
                    </a:cubicBezTo>
                    <a:cubicBezTo>
                      <a:pt x="0" y="468"/>
                      <a:pt x="0" y="468"/>
                      <a:pt x="0" y="468"/>
                    </a:cubicBezTo>
                    <a:cubicBezTo>
                      <a:pt x="0" y="478"/>
                      <a:pt x="0" y="478"/>
                      <a:pt x="0" y="478"/>
                    </a:cubicBezTo>
                    <a:cubicBezTo>
                      <a:pt x="0" y="478"/>
                      <a:pt x="0" y="478"/>
                      <a:pt x="0" y="478"/>
                    </a:cubicBezTo>
                    <a:cubicBezTo>
                      <a:pt x="0" y="486"/>
                      <a:pt x="4" y="493"/>
                      <a:pt x="13" y="498"/>
                    </a:cubicBezTo>
                    <a:cubicBezTo>
                      <a:pt x="1591" y="1409"/>
                      <a:pt x="1591" y="1409"/>
                      <a:pt x="1591" y="1409"/>
                    </a:cubicBezTo>
                    <a:cubicBezTo>
                      <a:pt x="1610" y="1420"/>
                      <a:pt x="1644" y="1419"/>
                      <a:pt x="1667" y="1406"/>
                    </a:cubicBezTo>
                    <a:cubicBezTo>
                      <a:pt x="4039" y="34"/>
                      <a:pt x="4039" y="34"/>
                      <a:pt x="4039" y="34"/>
                    </a:cubicBezTo>
                    <a:cubicBezTo>
                      <a:pt x="4051" y="27"/>
                      <a:pt x="4057" y="18"/>
                      <a:pt x="4057" y="10"/>
                    </a:cubicBezTo>
                    <a:cubicBezTo>
                      <a:pt x="4057" y="10"/>
                      <a:pt x="4057" y="10"/>
                      <a:pt x="4057" y="10"/>
                    </a:cubicBezTo>
                    <a:cubicBezTo>
                      <a:pt x="4057" y="0"/>
                      <a:pt x="4057" y="0"/>
                      <a:pt x="4057" y="0"/>
                    </a:cubicBezTo>
                    <a:cubicBezTo>
                      <a:pt x="4057" y="0"/>
                      <a:pt x="4057" y="0"/>
                      <a:pt x="4057" y="0"/>
                    </a:cubicBezTo>
                    <a:cubicBezTo>
                      <a:pt x="4057" y="8"/>
                      <a:pt x="4051" y="17"/>
                      <a:pt x="4039" y="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485">
                <a:extLst>
                  <a:ext uri="{FF2B5EF4-FFF2-40B4-BE49-F238E27FC236}">
                    <a16:creationId xmlns:a16="http://schemas.microsoft.com/office/drawing/2014/main" id="{11C97482-D956-40A2-AF4B-C1D4D03D04D7}"/>
                  </a:ext>
                </a:extLst>
              </p:cNvPr>
              <p:cNvSpPr>
                <a:spLocks/>
              </p:cNvSpPr>
              <p:nvPr/>
            </p:nvSpPr>
            <p:spPr bwMode="auto">
              <a:xfrm>
                <a:off x="2707313" y="3599228"/>
                <a:ext cx="4120545" cy="2374338"/>
              </a:xfrm>
              <a:custGeom>
                <a:avLst/>
                <a:gdLst>
                  <a:gd name="T0" fmla="*/ 1598 w 4071"/>
                  <a:gd name="T1" fmla="*/ 2341 h 2352"/>
                  <a:gd name="T2" fmla="*/ 20 w 4071"/>
                  <a:gd name="T3" fmla="*/ 1429 h 2352"/>
                  <a:gd name="T4" fmla="*/ 25 w 4071"/>
                  <a:gd name="T5" fmla="*/ 1386 h 2352"/>
                  <a:gd name="T6" fmla="*/ 2398 w 4071"/>
                  <a:gd name="T7" fmla="*/ 14 h 2352"/>
                  <a:gd name="T8" fmla="*/ 2474 w 4071"/>
                  <a:gd name="T9" fmla="*/ 11 h 2352"/>
                  <a:gd name="T10" fmla="*/ 4051 w 4071"/>
                  <a:gd name="T11" fmla="*/ 922 h 2352"/>
                  <a:gd name="T12" fmla="*/ 4046 w 4071"/>
                  <a:gd name="T13" fmla="*/ 966 h 2352"/>
                  <a:gd name="T14" fmla="*/ 1674 w 4071"/>
                  <a:gd name="T15" fmla="*/ 2338 h 2352"/>
                  <a:gd name="T16" fmla="*/ 1598 w 4071"/>
                  <a:gd name="T17" fmla="*/ 2341 h 2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1" h="2352">
                    <a:moveTo>
                      <a:pt x="1598" y="2341"/>
                    </a:moveTo>
                    <a:cubicBezTo>
                      <a:pt x="20" y="1429"/>
                      <a:pt x="20" y="1429"/>
                      <a:pt x="20" y="1429"/>
                    </a:cubicBezTo>
                    <a:cubicBezTo>
                      <a:pt x="0" y="1418"/>
                      <a:pt x="3" y="1399"/>
                      <a:pt x="25" y="1386"/>
                    </a:cubicBezTo>
                    <a:cubicBezTo>
                      <a:pt x="2398" y="14"/>
                      <a:pt x="2398" y="14"/>
                      <a:pt x="2398" y="14"/>
                    </a:cubicBezTo>
                    <a:cubicBezTo>
                      <a:pt x="2420" y="1"/>
                      <a:pt x="2454" y="0"/>
                      <a:pt x="2474" y="11"/>
                    </a:cubicBezTo>
                    <a:cubicBezTo>
                      <a:pt x="4051" y="922"/>
                      <a:pt x="4051" y="922"/>
                      <a:pt x="4051" y="922"/>
                    </a:cubicBezTo>
                    <a:cubicBezTo>
                      <a:pt x="4071" y="933"/>
                      <a:pt x="4068" y="953"/>
                      <a:pt x="4046" y="966"/>
                    </a:cubicBezTo>
                    <a:cubicBezTo>
                      <a:pt x="1674" y="2338"/>
                      <a:pt x="1674" y="2338"/>
                      <a:pt x="1674" y="2338"/>
                    </a:cubicBezTo>
                    <a:cubicBezTo>
                      <a:pt x="1651" y="2351"/>
                      <a:pt x="1617" y="2352"/>
                      <a:pt x="1598" y="2341"/>
                    </a:cubicBezTo>
                    <a:close/>
                  </a:path>
                </a:pathLst>
              </a:custGeom>
              <a:gradFill flip="none" rotWithShape="1">
                <a:gsLst>
                  <a:gs pos="18000">
                    <a:schemeClr val="accent3">
                      <a:lumMod val="75000"/>
                    </a:schemeClr>
                  </a:gs>
                  <a:gs pos="100000">
                    <a:schemeClr val="accent3">
                      <a:lumMod val="60000"/>
                      <a:lumOff val="40000"/>
                    </a:schemeClr>
                  </a:gs>
                </a:gsLst>
                <a:lin ang="132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486">
                <a:extLst>
                  <a:ext uri="{FF2B5EF4-FFF2-40B4-BE49-F238E27FC236}">
                    <a16:creationId xmlns:a16="http://schemas.microsoft.com/office/drawing/2014/main" id="{2D9717EB-0D5E-43D7-8BF9-AC67DE023F38}"/>
                  </a:ext>
                </a:extLst>
              </p:cNvPr>
              <p:cNvSpPr>
                <a:spLocks/>
              </p:cNvSpPr>
              <p:nvPr/>
            </p:nvSpPr>
            <p:spPr bwMode="auto">
              <a:xfrm>
                <a:off x="2463082" y="1792520"/>
                <a:ext cx="2699230" cy="3207857"/>
              </a:xfrm>
              <a:custGeom>
                <a:avLst/>
                <a:gdLst>
                  <a:gd name="T0" fmla="*/ 2633 w 2667"/>
                  <a:gd name="T1" fmla="*/ 1800 h 3177"/>
                  <a:gd name="T2" fmla="*/ 283 w 2667"/>
                  <a:gd name="T3" fmla="*/ 3156 h 3177"/>
                  <a:gd name="T4" fmla="*/ 198 w 2667"/>
                  <a:gd name="T5" fmla="*/ 3114 h 3177"/>
                  <a:gd name="T6" fmla="*/ 3 w 2667"/>
                  <a:gd name="T7" fmla="*/ 1440 h 3177"/>
                  <a:gd name="T8" fmla="*/ 35 w 2667"/>
                  <a:gd name="T9" fmla="*/ 1377 h 3177"/>
                  <a:gd name="T10" fmla="*/ 2384 w 2667"/>
                  <a:gd name="T11" fmla="*/ 20 h 3177"/>
                  <a:gd name="T12" fmla="*/ 2469 w 2667"/>
                  <a:gd name="T13" fmla="*/ 63 h 3177"/>
                  <a:gd name="T14" fmla="*/ 2664 w 2667"/>
                  <a:gd name="T15" fmla="*/ 1737 h 3177"/>
                  <a:gd name="T16" fmla="*/ 2633 w 2667"/>
                  <a:gd name="T17" fmla="*/ 1800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7" h="3177">
                    <a:moveTo>
                      <a:pt x="2633" y="1800"/>
                    </a:moveTo>
                    <a:cubicBezTo>
                      <a:pt x="283" y="3156"/>
                      <a:pt x="283" y="3156"/>
                      <a:pt x="283" y="3156"/>
                    </a:cubicBezTo>
                    <a:cubicBezTo>
                      <a:pt x="248" y="3177"/>
                      <a:pt x="203" y="3154"/>
                      <a:pt x="198" y="3114"/>
                    </a:cubicBezTo>
                    <a:cubicBezTo>
                      <a:pt x="3" y="1440"/>
                      <a:pt x="3" y="1440"/>
                      <a:pt x="3" y="1440"/>
                    </a:cubicBezTo>
                    <a:cubicBezTo>
                      <a:pt x="0" y="1415"/>
                      <a:pt x="13" y="1390"/>
                      <a:pt x="35" y="1377"/>
                    </a:cubicBezTo>
                    <a:cubicBezTo>
                      <a:pt x="2384" y="20"/>
                      <a:pt x="2384" y="20"/>
                      <a:pt x="2384" y="20"/>
                    </a:cubicBezTo>
                    <a:cubicBezTo>
                      <a:pt x="2420" y="0"/>
                      <a:pt x="2465" y="22"/>
                      <a:pt x="2469" y="63"/>
                    </a:cubicBezTo>
                    <a:cubicBezTo>
                      <a:pt x="2664" y="1737"/>
                      <a:pt x="2664" y="1737"/>
                      <a:pt x="2664" y="1737"/>
                    </a:cubicBezTo>
                    <a:cubicBezTo>
                      <a:pt x="2667" y="1762"/>
                      <a:pt x="2655" y="1787"/>
                      <a:pt x="2633" y="1800"/>
                    </a:cubicBezTo>
                  </a:path>
                </a:pathLst>
              </a:custGeom>
              <a:gradFill>
                <a:gsLst>
                  <a:gs pos="0">
                    <a:schemeClr val="accent3">
                      <a:lumMod val="50000"/>
                    </a:schemeClr>
                  </a:gs>
                  <a:gs pos="100000">
                    <a:schemeClr val="accent3">
                      <a:lumMod val="50000"/>
                      <a:alpha val="71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487">
                <a:extLst>
                  <a:ext uri="{FF2B5EF4-FFF2-40B4-BE49-F238E27FC236}">
                    <a16:creationId xmlns:a16="http://schemas.microsoft.com/office/drawing/2014/main" id="{291F4816-7AD3-4878-92D6-C9E91E75BD37}"/>
                  </a:ext>
                </a:extLst>
              </p:cNvPr>
              <p:cNvSpPr>
                <a:spLocks/>
              </p:cNvSpPr>
              <p:nvPr/>
            </p:nvSpPr>
            <p:spPr bwMode="auto">
              <a:xfrm>
                <a:off x="2426486" y="3173504"/>
                <a:ext cx="55269" cy="54522"/>
              </a:xfrm>
              <a:custGeom>
                <a:avLst/>
                <a:gdLst>
                  <a:gd name="T0" fmla="*/ 14 w 55"/>
                  <a:gd name="T1" fmla="*/ 0 h 54"/>
                  <a:gd name="T2" fmla="*/ 0 w 55"/>
                  <a:gd name="T3" fmla="*/ 31 h 54"/>
                  <a:gd name="T4" fmla="*/ 40 w 55"/>
                  <a:gd name="T5" fmla="*/ 54 h 54"/>
                  <a:gd name="T6" fmla="*/ 55 w 55"/>
                  <a:gd name="T7" fmla="*/ 23 h 54"/>
                  <a:gd name="T8" fmla="*/ 14 w 55"/>
                  <a:gd name="T9" fmla="*/ 0 h 54"/>
                </a:gdLst>
                <a:ahLst/>
                <a:cxnLst>
                  <a:cxn ang="0">
                    <a:pos x="T0" y="T1"/>
                  </a:cxn>
                  <a:cxn ang="0">
                    <a:pos x="T2" y="T3"/>
                  </a:cxn>
                  <a:cxn ang="0">
                    <a:pos x="T4" y="T5"/>
                  </a:cxn>
                  <a:cxn ang="0">
                    <a:pos x="T6" y="T7"/>
                  </a:cxn>
                  <a:cxn ang="0">
                    <a:pos x="T8" y="T9"/>
                  </a:cxn>
                </a:cxnLst>
                <a:rect l="0" t="0" r="r" b="b"/>
                <a:pathLst>
                  <a:path w="55" h="54">
                    <a:moveTo>
                      <a:pt x="14" y="0"/>
                    </a:moveTo>
                    <a:cubicBezTo>
                      <a:pt x="7" y="9"/>
                      <a:pt x="2" y="19"/>
                      <a:pt x="0" y="31"/>
                    </a:cubicBezTo>
                    <a:cubicBezTo>
                      <a:pt x="40" y="54"/>
                      <a:pt x="40" y="54"/>
                      <a:pt x="40" y="54"/>
                    </a:cubicBezTo>
                    <a:cubicBezTo>
                      <a:pt x="42" y="42"/>
                      <a:pt x="47" y="32"/>
                      <a:pt x="55" y="23"/>
                    </a:cubicBezTo>
                    <a:cubicBezTo>
                      <a:pt x="14" y="0"/>
                      <a:pt x="14" y="0"/>
                      <a:pt x="14" y="0"/>
                    </a:cubicBezTo>
                  </a:path>
                </a:pathLst>
              </a:custGeom>
              <a:solidFill>
                <a:srgbClr val="4A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488">
                <a:extLst>
                  <a:ext uri="{FF2B5EF4-FFF2-40B4-BE49-F238E27FC236}">
                    <a16:creationId xmlns:a16="http://schemas.microsoft.com/office/drawing/2014/main" id="{A868C63F-7AAA-4F77-BD29-789BF126EE33}"/>
                  </a:ext>
                </a:extLst>
              </p:cNvPr>
              <p:cNvSpPr>
                <a:spLocks/>
              </p:cNvSpPr>
              <p:nvPr/>
            </p:nvSpPr>
            <p:spPr bwMode="auto">
              <a:xfrm>
                <a:off x="2466817" y="3197405"/>
                <a:ext cx="14937" cy="30622"/>
              </a:xfrm>
              <a:custGeom>
                <a:avLst/>
                <a:gdLst>
                  <a:gd name="T0" fmla="*/ 15 w 15"/>
                  <a:gd name="T1" fmla="*/ 0 h 31"/>
                  <a:gd name="T2" fmla="*/ 0 w 15"/>
                  <a:gd name="T3" fmla="*/ 31 h 31"/>
                  <a:gd name="T4" fmla="*/ 0 w 15"/>
                  <a:gd name="T5" fmla="*/ 31 h 31"/>
                  <a:gd name="T6" fmla="*/ 15 w 15"/>
                  <a:gd name="T7" fmla="*/ 0 h 31"/>
                  <a:gd name="T8" fmla="*/ 15 w 15"/>
                  <a:gd name="T9" fmla="*/ 0 h 31"/>
                </a:gdLst>
                <a:ahLst/>
                <a:cxnLst>
                  <a:cxn ang="0">
                    <a:pos x="T0" y="T1"/>
                  </a:cxn>
                  <a:cxn ang="0">
                    <a:pos x="T2" y="T3"/>
                  </a:cxn>
                  <a:cxn ang="0">
                    <a:pos x="T4" y="T5"/>
                  </a:cxn>
                  <a:cxn ang="0">
                    <a:pos x="T6" y="T7"/>
                  </a:cxn>
                  <a:cxn ang="0">
                    <a:pos x="T8" y="T9"/>
                  </a:cxn>
                </a:cxnLst>
                <a:rect l="0" t="0" r="r" b="b"/>
                <a:pathLst>
                  <a:path w="15" h="31">
                    <a:moveTo>
                      <a:pt x="15" y="0"/>
                    </a:moveTo>
                    <a:cubicBezTo>
                      <a:pt x="7" y="9"/>
                      <a:pt x="2" y="19"/>
                      <a:pt x="0" y="31"/>
                    </a:cubicBezTo>
                    <a:cubicBezTo>
                      <a:pt x="0" y="31"/>
                      <a:pt x="0" y="31"/>
                      <a:pt x="0" y="31"/>
                    </a:cubicBezTo>
                    <a:cubicBezTo>
                      <a:pt x="2" y="19"/>
                      <a:pt x="7" y="9"/>
                      <a:pt x="15" y="0"/>
                    </a:cubicBezTo>
                    <a:cubicBezTo>
                      <a:pt x="15" y="0"/>
                      <a:pt x="15" y="0"/>
                      <a:pt x="15" y="0"/>
                    </a:cubicBezTo>
                  </a:path>
                </a:pathLst>
              </a:custGeom>
              <a:solidFill>
                <a:srgbClr val="42B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58" name="Group 57">
                <a:extLst>
                  <a:ext uri="{FF2B5EF4-FFF2-40B4-BE49-F238E27FC236}">
                    <a16:creationId xmlns:a16="http://schemas.microsoft.com/office/drawing/2014/main" id="{E1AD01BF-DA82-4248-AFE9-217E44B60901}"/>
                  </a:ext>
                </a:extLst>
              </p:cNvPr>
              <p:cNvGrpSpPr/>
              <p:nvPr/>
            </p:nvGrpSpPr>
            <p:grpSpPr>
              <a:xfrm>
                <a:off x="3369796" y="3946527"/>
                <a:ext cx="2397491" cy="1383971"/>
                <a:chOff x="3804170" y="3751465"/>
                <a:chExt cx="1869405" cy="1079129"/>
              </a:xfrm>
              <a:solidFill>
                <a:schemeClr val="accent3">
                  <a:lumMod val="75000"/>
                </a:schemeClr>
              </a:solidFill>
            </p:grpSpPr>
            <p:sp>
              <p:nvSpPr>
                <p:cNvPr id="71" name="Freeform 489">
                  <a:extLst>
                    <a:ext uri="{FF2B5EF4-FFF2-40B4-BE49-F238E27FC236}">
                      <a16:creationId xmlns:a16="http://schemas.microsoft.com/office/drawing/2014/main" id="{7D5DD8E4-BF81-464D-9AC2-808D29395EB0}"/>
                    </a:ext>
                  </a:extLst>
                </p:cNvPr>
                <p:cNvSpPr>
                  <a:spLocks/>
                </p:cNvSpPr>
                <p:nvPr/>
              </p:nvSpPr>
              <p:spPr bwMode="auto">
                <a:xfrm>
                  <a:off x="3804170" y="4498062"/>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1"/>
                        <a:pt x="74" y="91"/>
                        <a:pt x="69" y="88"/>
                      </a:cubicBezTo>
                      <a:cubicBezTo>
                        <a:pt x="5" y="51"/>
                        <a:pt x="5" y="51"/>
                        <a:pt x="5" y="51"/>
                      </a:cubicBezTo>
                      <a:cubicBezTo>
                        <a:pt x="0" y="48"/>
                        <a:pt x="0" y="43"/>
                        <a:pt x="7" y="39"/>
                      </a:cubicBezTo>
                      <a:cubicBezTo>
                        <a:pt x="67" y="4"/>
                        <a:pt x="67" y="4"/>
                        <a:pt x="67" y="4"/>
                      </a:cubicBezTo>
                      <a:cubicBezTo>
                        <a:pt x="73" y="1"/>
                        <a:pt x="83" y="0"/>
                        <a:pt x="88" y="3"/>
                      </a:cubicBezTo>
                      <a:cubicBezTo>
                        <a:pt x="152" y="40"/>
                        <a:pt x="152" y="40"/>
                        <a:pt x="152" y="40"/>
                      </a:cubicBezTo>
                      <a:cubicBezTo>
                        <a:pt x="157" y="43"/>
                        <a:pt x="157"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2" name="Freeform 490">
                  <a:extLst>
                    <a:ext uri="{FF2B5EF4-FFF2-40B4-BE49-F238E27FC236}">
                      <a16:creationId xmlns:a16="http://schemas.microsoft.com/office/drawing/2014/main" id="{4F2F2566-8968-4297-AD5C-AE464437996B}"/>
                    </a:ext>
                  </a:extLst>
                </p:cNvPr>
                <p:cNvSpPr>
                  <a:spLocks/>
                </p:cNvSpPr>
                <p:nvPr/>
              </p:nvSpPr>
              <p:spPr bwMode="auto">
                <a:xfrm>
                  <a:off x="4526307" y="4335581"/>
                  <a:ext cx="581787" cy="334862"/>
                </a:xfrm>
                <a:custGeom>
                  <a:avLst/>
                  <a:gdLst>
                    <a:gd name="T0" fmla="*/ 730 w 737"/>
                    <a:gd name="T1" fmla="*/ 52 h 426"/>
                    <a:gd name="T2" fmla="*/ 90 w 737"/>
                    <a:gd name="T3" fmla="*/ 422 h 426"/>
                    <a:gd name="T4" fmla="*/ 69 w 737"/>
                    <a:gd name="T5" fmla="*/ 422 h 426"/>
                    <a:gd name="T6" fmla="*/ 5 w 737"/>
                    <a:gd name="T7" fmla="*/ 386 h 426"/>
                    <a:gd name="T8" fmla="*/ 6 w 737"/>
                    <a:gd name="T9" fmla="*/ 374 h 426"/>
                    <a:gd name="T10" fmla="*/ 647 w 737"/>
                    <a:gd name="T11" fmla="*/ 4 h 426"/>
                    <a:gd name="T12" fmla="*/ 667 w 737"/>
                    <a:gd name="T13" fmla="*/ 3 h 426"/>
                    <a:gd name="T14" fmla="*/ 731 w 737"/>
                    <a:gd name="T15" fmla="*/ 40 h 426"/>
                    <a:gd name="T16" fmla="*/ 730 w 737"/>
                    <a:gd name="T17" fmla="*/ 5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7" h="426">
                      <a:moveTo>
                        <a:pt x="730" y="52"/>
                      </a:moveTo>
                      <a:cubicBezTo>
                        <a:pt x="90" y="422"/>
                        <a:pt x="90" y="422"/>
                        <a:pt x="90" y="422"/>
                      </a:cubicBezTo>
                      <a:cubicBezTo>
                        <a:pt x="83" y="425"/>
                        <a:pt x="74" y="426"/>
                        <a:pt x="69" y="422"/>
                      </a:cubicBezTo>
                      <a:cubicBezTo>
                        <a:pt x="5" y="386"/>
                        <a:pt x="5" y="386"/>
                        <a:pt x="5" y="386"/>
                      </a:cubicBezTo>
                      <a:cubicBezTo>
                        <a:pt x="0" y="383"/>
                        <a:pt x="0" y="377"/>
                        <a:pt x="6" y="374"/>
                      </a:cubicBezTo>
                      <a:cubicBezTo>
                        <a:pt x="647" y="4"/>
                        <a:pt x="647" y="4"/>
                        <a:pt x="647" y="4"/>
                      </a:cubicBezTo>
                      <a:cubicBezTo>
                        <a:pt x="653" y="1"/>
                        <a:pt x="662" y="0"/>
                        <a:pt x="667" y="3"/>
                      </a:cubicBezTo>
                      <a:cubicBezTo>
                        <a:pt x="731" y="40"/>
                        <a:pt x="731" y="40"/>
                        <a:pt x="731" y="40"/>
                      </a:cubicBezTo>
                      <a:cubicBezTo>
                        <a:pt x="737" y="43"/>
                        <a:pt x="736" y="48"/>
                        <a:pt x="73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3" name="Freeform 491">
                  <a:extLst>
                    <a:ext uri="{FF2B5EF4-FFF2-40B4-BE49-F238E27FC236}">
                      <a16:creationId xmlns:a16="http://schemas.microsoft.com/office/drawing/2014/main" id="{4B56DC00-EF1B-431A-A1D4-06422B9A617A}"/>
                    </a:ext>
                  </a:extLst>
                </p:cNvPr>
                <p:cNvSpPr>
                  <a:spLocks/>
                </p:cNvSpPr>
                <p:nvPr/>
              </p:nvSpPr>
              <p:spPr bwMode="auto">
                <a:xfrm>
                  <a:off x="5357930" y="4119522"/>
                  <a:ext cx="124045" cy="71632"/>
                </a:xfrm>
                <a:custGeom>
                  <a:avLst/>
                  <a:gdLst>
                    <a:gd name="T0" fmla="*/ 150 w 157"/>
                    <a:gd name="T1" fmla="*/ 52 h 91"/>
                    <a:gd name="T2" fmla="*/ 89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4" name="Freeform 492">
                  <a:extLst>
                    <a:ext uri="{FF2B5EF4-FFF2-40B4-BE49-F238E27FC236}">
                      <a16:creationId xmlns:a16="http://schemas.microsoft.com/office/drawing/2014/main" id="{4F0FFFC6-1DF2-41EC-BD7F-7D81E2E40573}"/>
                    </a:ext>
                  </a:extLst>
                </p:cNvPr>
                <p:cNvSpPr>
                  <a:spLocks/>
                </p:cNvSpPr>
                <p:nvPr/>
              </p:nvSpPr>
              <p:spPr bwMode="auto">
                <a:xfrm>
                  <a:off x="5452856" y="4065362"/>
                  <a:ext cx="124627" cy="71049"/>
                </a:xfrm>
                <a:custGeom>
                  <a:avLst/>
                  <a:gdLst>
                    <a:gd name="T0" fmla="*/ 151 w 158"/>
                    <a:gd name="T1" fmla="*/ 51 h 90"/>
                    <a:gd name="T2" fmla="*/ 90 w 158"/>
                    <a:gd name="T3" fmla="*/ 86 h 90"/>
                    <a:gd name="T4" fmla="*/ 69 w 158"/>
                    <a:gd name="T5" fmla="*/ 87 h 90"/>
                    <a:gd name="T6" fmla="*/ 6 w 158"/>
                    <a:gd name="T7" fmla="*/ 51 h 90"/>
                    <a:gd name="T8" fmla="*/ 7 w 158"/>
                    <a:gd name="T9" fmla="*/ 39 h 90"/>
                    <a:gd name="T10" fmla="*/ 68 w 158"/>
                    <a:gd name="T11" fmla="*/ 3 h 90"/>
                    <a:gd name="T12" fmla="*/ 89 w 158"/>
                    <a:gd name="T13" fmla="*/ 3 h 90"/>
                    <a:gd name="T14" fmla="*/ 152 w 158"/>
                    <a:gd name="T15" fmla="*/ 39 h 90"/>
                    <a:gd name="T16" fmla="*/ 151 w 158"/>
                    <a:gd name="T17" fmla="*/ 5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0">
                      <a:moveTo>
                        <a:pt x="151" y="51"/>
                      </a:moveTo>
                      <a:cubicBezTo>
                        <a:pt x="90" y="86"/>
                        <a:pt x="90" y="86"/>
                        <a:pt x="90" y="86"/>
                      </a:cubicBezTo>
                      <a:cubicBezTo>
                        <a:pt x="84" y="90"/>
                        <a:pt x="75" y="90"/>
                        <a:pt x="69" y="87"/>
                      </a:cubicBezTo>
                      <a:cubicBezTo>
                        <a:pt x="6" y="51"/>
                        <a:pt x="6" y="51"/>
                        <a:pt x="6" y="51"/>
                      </a:cubicBezTo>
                      <a:cubicBezTo>
                        <a:pt x="0" y="47"/>
                        <a:pt x="1" y="42"/>
                        <a:pt x="7" y="39"/>
                      </a:cubicBezTo>
                      <a:cubicBezTo>
                        <a:pt x="68" y="3"/>
                        <a:pt x="68" y="3"/>
                        <a:pt x="68" y="3"/>
                      </a:cubicBezTo>
                      <a:cubicBezTo>
                        <a:pt x="74" y="0"/>
                        <a:pt x="83" y="0"/>
                        <a:pt x="89" y="3"/>
                      </a:cubicBezTo>
                      <a:cubicBezTo>
                        <a:pt x="152" y="39"/>
                        <a:pt x="152" y="39"/>
                        <a:pt x="152" y="39"/>
                      </a:cubicBezTo>
                      <a:cubicBezTo>
                        <a:pt x="158" y="42"/>
                        <a:pt x="157" y="48"/>
                        <a:pt x="15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5" name="Freeform 493">
                  <a:extLst>
                    <a:ext uri="{FF2B5EF4-FFF2-40B4-BE49-F238E27FC236}">
                      <a16:creationId xmlns:a16="http://schemas.microsoft.com/office/drawing/2014/main" id="{79B524C5-0008-4331-8FE1-156E794E8644}"/>
                    </a:ext>
                  </a:extLst>
                </p:cNvPr>
                <p:cNvSpPr>
                  <a:spLocks/>
                </p:cNvSpPr>
                <p:nvPr/>
              </p:nvSpPr>
              <p:spPr bwMode="auto">
                <a:xfrm>
                  <a:off x="5368413" y="4016443"/>
                  <a:ext cx="124627" cy="71632"/>
                </a:xfrm>
                <a:custGeom>
                  <a:avLst/>
                  <a:gdLst>
                    <a:gd name="T0" fmla="*/ 151 w 158"/>
                    <a:gd name="T1" fmla="*/ 52 h 91"/>
                    <a:gd name="T2" fmla="*/ 90 w 158"/>
                    <a:gd name="T3" fmla="*/ 87 h 91"/>
                    <a:gd name="T4" fmla="*/ 69 w 158"/>
                    <a:gd name="T5" fmla="*/ 88 h 91"/>
                    <a:gd name="T6" fmla="*/ 5 w 158"/>
                    <a:gd name="T7" fmla="*/ 51 h 91"/>
                    <a:gd name="T8" fmla="*/ 7 w 158"/>
                    <a:gd name="T9" fmla="*/ 39 h 91"/>
                    <a:gd name="T10" fmla="*/ 68 w 158"/>
                    <a:gd name="T11" fmla="*/ 4 h 91"/>
                    <a:gd name="T12" fmla="*/ 89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0"/>
                        <a:pt x="74" y="91"/>
                        <a:pt x="69" y="88"/>
                      </a:cubicBezTo>
                      <a:cubicBezTo>
                        <a:pt x="5" y="51"/>
                        <a:pt x="5" y="51"/>
                        <a:pt x="5" y="51"/>
                      </a:cubicBezTo>
                      <a:cubicBezTo>
                        <a:pt x="0" y="48"/>
                        <a:pt x="1" y="42"/>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6" name="Freeform 494">
                  <a:extLst>
                    <a:ext uri="{FF2B5EF4-FFF2-40B4-BE49-F238E27FC236}">
                      <a16:creationId xmlns:a16="http://schemas.microsoft.com/office/drawing/2014/main" id="{144878B8-8025-48A3-AEC7-C9FDAFA110DB}"/>
                    </a:ext>
                  </a:extLst>
                </p:cNvPr>
                <p:cNvSpPr>
                  <a:spLocks/>
                </p:cNvSpPr>
                <p:nvPr/>
              </p:nvSpPr>
              <p:spPr bwMode="auto">
                <a:xfrm>
                  <a:off x="5549530" y="4009455"/>
                  <a:ext cx="124045" cy="71632"/>
                </a:xfrm>
                <a:custGeom>
                  <a:avLst/>
                  <a:gdLst>
                    <a:gd name="T0" fmla="*/ 150 w 157"/>
                    <a:gd name="T1" fmla="*/ 52 h 91"/>
                    <a:gd name="T2" fmla="*/ 90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7" name="Freeform 495">
                  <a:extLst>
                    <a:ext uri="{FF2B5EF4-FFF2-40B4-BE49-F238E27FC236}">
                      <a16:creationId xmlns:a16="http://schemas.microsoft.com/office/drawing/2014/main" id="{9B4C42A3-4345-44D5-97E0-76950EC81880}"/>
                    </a:ext>
                  </a:extLst>
                </p:cNvPr>
                <p:cNvSpPr>
                  <a:spLocks/>
                </p:cNvSpPr>
                <p:nvPr/>
              </p:nvSpPr>
              <p:spPr bwMode="auto">
                <a:xfrm>
                  <a:off x="4248518" y="4733921"/>
                  <a:ext cx="167722" cy="96673"/>
                </a:xfrm>
                <a:custGeom>
                  <a:avLst/>
                  <a:gdLst>
                    <a:gd name="T0" fmla="*/ 206 w 213"/>
                    <a:gd name="T1" fmla="*/ 52 h 123"/>
                    <a:gd name="T2" fmla="*/ 90 w 213"/>
                    <a:gd name="T3" fmla="*/ 119 h 123"/>
                    <a:gd name="T4" fmla="*/ 69 w 213"/>
                    <a:gd name="T5" fmla="*/ 120 h 123"/>
                    <a:gd name="T6" fmla="*/ 5 w 213"/>
                    <a:gd name="T7" fmla="*/ 83 h 123"/>
                    <a:gd name="T8" fmla="*/ 7 w 213"/>
                    <a:gd name="T9" fmla="*/ 71 h 123"/>
                    <a:gd name="T10" fmla="*/ 123 w 213"/>
                    <a:gd name="T11" fmla="*/ 4 h 123"/>
                    <a:gd name="T12" fmla="*/ 144 w 213"/>
                    <a:gd name="T13" fmla="*/ 3 h 123"/>
                    <a:gd name="T14" fmla="*/ 207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2"/>
                        <a:pt x="74" y="123"/>
                        <a:pt x="69" y="120"/>
                      </a:cubicBezTo>
                      <a:cubicBezTo>
                        <a:pt x="5" y="83"/>
                        <a:pt x="5" y="83"/>
                        <a:pt x="5" y="83"/>
                      </a:cubicBezTo>
                      <a:cubicBezTo>
                        <a:pt x="0" y="80"/>
                        <a:pt x="0" y="74"/>
                        <a:pt x="7" y="71"/>
                      </a:cubicBezTo>
                      <a:cubicBezTo>
                        <a:pt x="123" y="4"/>
                        <a:pt x="123" y="4"/>
                        <a:pt x="123" y="4"/>
                      </a:cubicBezTo>
                      <a:cubicBezTo>
                        <a:pt x="129" y="0"/>
                        <a:pt x="138" y="0"/>
                        <a:pt x="144" y="3"/>
                      </a:cubicBezTo>
                      <a:cubicBezTo>
                        <a:pt x="207" y="40"/>
                        <a:pt x="207" y="40"/>
                        <a:pt x="207" y="40"/>
                      </a:cubicBezTo>
                      <a:cubicBezTo>
                        <a:pt x="213" y="43"/>
                        <a:pt x="212" y="48"/>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496">
                  <a:extLst>
                    <a:ext uri="{FF2B5EF4-FFF2-40B4-BE49-F238E27FC236}">
                      <a16:creationId xmlns:a16="http://schemas.microsoft.com/office/drawing/2014/main" id="{C4D6F7D8-93CC-4FAD-854C-05497D3D0953}"/>
                    </a:ext>
                  </a:extLst>
                </p:cNvPr>
                <p:cNvSpPr>
                  <a:spLocks/>
                </p:cNvSpPr>
                <p:nvPr/>
              </p:nvSpPr>
              <p:spPr bwMode="auto">
                <a:xfrm>
                  <a:off x="4386539" y="4653555"/>
                  <a:ext cx="168305" cy="96673"/>
                </a:xfrm>
                <a:custGeom>
                  <a:avLst/>
                  <a:gdLst>
                    <a:gd name="T0" fmla="*/ 206 w 213"/>
                    <a:gd name="T1" fmla="*/ 52 h 123"/>
                    <a:gd name="T2" fmla="*/ 90 w 213"/>
                    <a:gd name="T3" fmla="*/ 119 h 123"/>
                    <a:gd name="T4" fmla="*/ 69 w 213"/>
                    <a:gd name="T5" fmla="*/ 120 h 123"/>
                    <a:gd name="T6" fmla="*/ 6 w 213"/>
                    <a:gd name="T7" fmla="*/ 84 h 123"/>
                    <a:gd name="T8" fmla="*/ 7 w 213"/>
                    <a:gd name="T9" fmla="*/ 72 h 123"/>
                    <a:gd name="T10" fmla="*/ 123 w 213"/>
                    <a:gd name="T11" fmla="*/ 4 h 123"/>
                    <a:gd name="T12" fmla="*/ 144 w 213"/>
                    <a:gd name="T13" fmla="*/ 4 h 123"/>
                    <a:gd name="T14" fmla="*/ 208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3"/>
                        <a:pt x="75" y="123"/>
                        <a:pt x="69" y="120"/>
                      </a:cubicBezTo>
                      <a:cubicBezTo>
                        <a:pt x="6" y="84"/>
                        <a:pt x="6" y="84"/>
                        <a:pt x="6" y="84"/>
                      </a:cubicBezTo>
                      <a:cubicBezTo>
                        <a:pt x="0" y="80"/>
                        <a:pt x="1" y="75"/>
                        <a:pt x="7" y="72"/>
                      </a:cubicBezTo>
                      <a:cubicBezTo>
                        <a:pt x="123" y="4"/>
                        <a:pt x="123" y="4"/>
                        <a:pt x="123" y="4"/>
                      </a:cubicBezTo>
                      <a:cubicBezTo>
                        <a:pt x="129" y="1"/>
                        <a:pt x="139" y="0"/>
                        <a:pt x="144" y="4"/>
                      </a:cubicBezTo>
                      <a:cubicBezTo>
                        <a:pt x="208" y="40"/>
                        <a:pt x="208" y="40"/>
                        <a:pt x="208" y="40"/>
                      </a:cubicBezTo>
                      <a:cubicBezTo>
                        <a:pt x="213" y="43"/>
                        <a:pt x="212" y="49"/>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9" name="Freeform 497">
                  <a:extLst>
                    <a:ext uri="{FF2B5EF4-FFF2-40B4-BE49-F238E27FC236}">
                      <a16:creationId xmlns:a16="http://schemas.microsoft.com/office/drawing/2014/main" id="{A6C72895-D3D5-4422-973B-5D79544BD5F9}"/>
                    </a:ext>
                  </a:extLst>
                </p:cNvPr>
                <p:cNvSpPr>
                  <a:spLocks/>
                </p:cNvSpPr>
                <p:nvPr/>
              </p:nvSpPr>
              <p:spPr bwMode="auto">
                <a:xfrm>
                  <a:off x="5081887" y="4253467"/>
                  <a:ext cx="168305" cy="96673"/>
                </a:xfrm>
                <a:custGeom>
                  <a:avLst/>
                  <a:gdLst>
                    <a:gd name="T0" fmla="*/ 207 w 213"/>
                    <a:gd name="T1" fmla="*/ 52 h 123"/>
                    <a:gd name="T2" fmla="*/ 90 w 213"/>
                    <a:gd name="T3" fmla="*/ 119 h 123"/>
                    <a:gd name="T4" fmla="*/ 69 w 213"/>
                    <a:gd name="T5" fmla="*/ 120 h 123"/>
                    <a:gd name="T6" fmla="*/ 6 w 213"/>
                    <a:gd name="T7" fmla="*/ 83 h 123"/>
                    <a:gd name="T8" fmla="*/ 7 w 213"/>
                    <a:gd name="T9" fmla="*/ 71 h 123"/>
                    <a:gd name="T10" fmla="*/ 123 w 213"/>
                    <a:gd name="T11" fmla="*/ 4 h 123"/>
                    <a:gd name="T12" fmla="*/ 144 w 213"/>
                    <a:gd name="T13" fmla="*/ 3 h 123"/>
                    <a:gd name="T14" fmla="*/ 208 w 213"/>
                    <a:gd name="T15" fmla="*/ 40 h 123"/>
                    <a:gd name="T16" fmla="*/ 207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7" y="52"/>
                      </a:moveTo>
                      <a:cubicBezTo>
                        <a:pt x="90" y="119"/>
                        <a:pt x="90" y="119"/>
                        <a:pt x="90" y="119"/>
                      </a:cubicBezTo>
                      <a:cubicBezTo>
                        <a:pt x="84" y="122"/>
                        <a:pt x="75" y="123"/>
                        <a:pt x="69" y="120"/>
                      </a:cubicBezTo>
                      <a:cubicBezTo>
                        <a:pt x="6" y="83"/>
                        <a:pt x="6" y="83"/>
                        <a:pt x="6" y="83"/>
                      </a:cubicBezTo>
                      <a:cubicBezTo>
                        <a:pt x="0" y="80"/>
                        <a:pt x="1" y="74"/>
                        <a:pt x="7" y="71"/>
                      </a:cubicBezTo>
                      <a:cubicBezTo>
                        <a:pt x="123" y="4"/>
                        <a:pt x="123" y="4"/>
                        <a:pt x="123" y="4"/>
                      </a:cubicBezTo>
                      <a:cubicBezTo>
                        <a:pt x="130" y="0"/>
                        <a:pt x="139" y="0"/>
                        <a:pt x="144" y="3"/>
                      </a:cubicBezTo>
                      <a:cubicBezTo>
                        <a:pt x="208" y="40"/>
                        <a:pt x="208" y="40"/>
                        <a:pt x="208" y="40"/>
                      </a:cubicBezTo>
                      <a:cubicBezTo>
                        <a:pt x="213" y="43"/>
                        <a:pt x="213" y="48"/>
                        <a:pt x="20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0" name="Freeform 498">
                  <a:extLst>
                    <a:ext uri="{FF2B5EF4-FFF2-40B4-BE49-F238E27FC236}">
                      <a16:creationId xmlns:a16="http://schemas.microsoft.com/office/drawing/2014/main" id="{DB2D0A83-3C25-41B4-9AEE-192276E0D8F4}"/>
                    </a:ext>
                  </a:extLst>
                </p:cNvPr>
                <p:cNvSpPr>
                  <a:spLocks/>
                </p:cNvSpPr>
                <p:nvPr/>
              </p:nvSpPr>
              <p:spPr bwMode="auto">
                <a:xfrm>
                  <a:off x="5220491" y="4173100"/>
                  <a:ext cx="168305" cy="96673"/>
                </a:xfrm>
                <a:custGeom>
                  <a:avLst/>
                  <a:gdLst>
                    <a:gd name="T0" fmla="*/ 206 w 213"/>
                    <a:gd name="T1" fmla="*/ 52 h 123"/>
                    <a:gd name="T2" fmla="*/ 90 w 213"/>
                    <a:gd name="T3" fmla="*/ 119 h 123"/>
                    <a:gd name="T4" fmla="*/ 69 w 213"/>
                    <a:gd name="T5" fmla="*/ 120 h 123"/>
                    <a:gd name="T6" fmla="*/ 5 w 213"/>
                    <a:gd name="T7" fmla="*/ 84 h 123"/>
                    <a:gd name="T8" fmla="*/ 7 w 213"/>
                    <a:gd name="T9" fmla="*/ 71 h 123"/>
                    <a:gd name="T10" fmla="*/ 123 w 213"/>
                    <a:gd name="T11" fmla="*/ 4 h 123"/>
                    <a:gd name="T12" fmla="*/ 144 w 213"/>
                    <a:gd name="T13" fmla="*/ 4 h 123"/>
                    <a:gd name="T14" fmla="*/ 207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3"/>
                        <a:pt x="74" y="123"/>
                        <a:pt x="69" y="120"/>
                      </a:cubicBezTo>
                      <a:cubicBezTo>
                        <a:pt x="5" y="84"/>
                        <a:pt x="5" y="84"/>
                        <a:pt x="5" y="84"/>
                      </a:cubicBezTo>
                      <a:cubicBezTo>
                        <a:pt x="0" y="80"/>
                        <a:pt x="1" y="75"/>
                        <a:pt x="7" y="71"/>
                      </a:cubicBezTo>
                      <a:cubicBezTo>
                        <a:pt x="123" y="4"/>
                        <a:pt x="123" y="4"/>
                        <a:pt x="123" y="4"/>
                      </a:cubicBezTo>
                      <a:cubicBezTo>
                        <a:pt x="129" y="1"/>
                        <a:pt x="138" y="0"/>
                        <a:pt x="144" y="4"/>
                      </a:cubicBezTo>
                      <a:cubicBezTo>
                        <a:pt x="207" y="40"/>
                        <a:pt x="207" y="40"/>
                        <a:pt x="207" y="40"/>
                      </a:cubicBezTo>
                      <a:cubicBezTo>
                        <a:pt x="213" y="43"/>
                        <a:pt x="212" y="49"/>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1" name="Freeform 499">
                  <a:extLst>
                    <a:ext uri="{FF2B5EF4-FFF2-40B4-BE49-F238E27FC236}">
                      <a16:creationId xmlns:a16="http://schemas.microsoft.com/office/drawing/2014/main" id="{C8810684-0EBD-4A30-8917-A856F220A433}"/>
                    </a:ext>
                  </a:extLst>
                </p:cNvPr>
                <p:cNvSpPr>
                  <a:spLocks/>
                </p:cNvSpPr>
                <p:nvPr/>
              </p:nvSpPr>
              <p:spPr bwMode="auto">
                <a:xfrm>
                  <a:off x="3968398" y="4403718"/>
                  <a:ext cx="124627" cy="71632"/>
                </a:xfrm>
                <a:custGeom>
                  <a:avLst/>
                  <a:gdLst>
                    <a:gd name="T0" fmla="*/ 151 w 158"/>
                    <a:gd name="T1" fmla="*/ 52 h 91"/>
                    <a:gd name="T2" fmla="*/ 90 w 158"/>
                    <a:gd name="T3" fmla="*/ 87 h 91"/>
                    <a:gd name="T4" fmla="*/ 69 w 158"/>
                    <a:gd name="T5" fmla="*/ 88 h 91"/>
                    <a:gd name="T6" fmla="*/ 6 w 158"/>
                    <a:gd name="T7" fmla="*/ 51 h 91"/>
                    <a:gd name="T8" fmla="*/ 7 w 158"/>
                    <a:gd name="T9" fmla="*/ 39 h 91"/>
                    <a:gd name="T10" fmla="*/ 68 w 158"/>
                    <a:gd name="T11" fmla="*/ 4 h 91"/>
                    <a:gd name="T12" fmla="*/ 89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2" name="Freeform 500">
                  <a:extLst>
                    <a:ext uri="{FF2B5EF4-FFF2-40B4-BE49-F238E27FC236}">
                      <a16:creationId xmlns:a16="http://schemas.microsoft.com/office/drawing/2014/main" id="{073BACBB-617D-4D7E-B4F8-61A844C8FF35}"/>
                    </a:ext>
                  </a:extLst>
                </p:cNvPr>
                <p:cNvSpPr>
                  <a:spLocks/>
                </p:cNvSpPr>
                <p:nvPr/>
              </p:nvSpPr>
              <p:spPr bwMode="auto">
                <a:xfrm>
                  <a:off x="3893273" y="3804461"/>
                  <a:ext cx="1425057" cy="821140"/>
                </a:xfrm>
                <a:custGeom>
                  <a:avLst/>
                  <a:gdLst>
                    <a:gd name="T0" fmla="*/ 1799 w 1806"/>
                    <a:gd name="T1" fmla="*/ 52 h 1043"/>
                    <a:gd name="T2" fmla="*/ 90 w 1806"/>
                    <a:gd name="T3" fmla="*/ 1039 h 1043"/>
                    <a:gd name="T4" fmla="*/ 69 w 1806"/>
                    <a:gd name="T5" fmla="*/ 1040 h 1043"/>
                    <a:gd name="T6" fmla="*/ 5 w 1806"/>
                    <a:gd name="T7" fmla="*/ 1003 h 1043"/>
                    <a:gd name="T8" fmla="*/ 7 w 1806"/>
                    <a:gd name="T9" fmla="*/ 991 h 1043"/>
                    <a:gd name="T10" fmla="*/ 1716 w 1806"/>
                    <a:gd name="T11" fmla="*/ 4 h 1043"/>
                    <a:gd name="T12" fmla="*/ 1737 w 1806"/>
                    <a:gd name="T13" fmla="*/ 3 h 1043"/>
                    <a:gd name="T14" fmla="*/ 1801 w 1806"/>
                    <a:gd name="T15" fmla="*/ 40 h 1043"/>
                    <a:gd name="T16" fmla="*/ 1799 w 1806"/>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6" h="1043">
                      <a:moveTo>
                        <a:pt x="1799" y="52"/>
                      </a:moveTo>
                      <a:cubicBezTo>
                        <a:pt x="90" y="1039"/>
                        <a:pt x="90" y="1039"/>
                        <a:pt x="90" y="1039"/>
                      </a:cubicBezTo>
                      <a:cubicBezTo>
                        <a:pt x="84" y="1043"/>
                        <a:pt x="74" y="1043"/>
                        <a:pt x="69" y="1040"/>
                      </a:cubicBezTo>
                      <a:cubicBezTo>
                        <a:pt x="5" y="1003"/>
                        <a:pt x="5" y="1003"/>
                        <a:pt x="5" y="1003"/>
                      </a:cubicBezTo>
                      <a:cubicBezTo>
                        <a:pt x="0" y="1000"/>
                        <a:pt x="1" y="995"/>
                        <a:pt x="7" y="991"/>
                      </a:cubicBezTo>
                      <a:cubicBezTo>
                        <a:pt x="1716" y="4"/>
                        <a:pt x="1716" y="4"/>
                        <a:pt x="1716" y="4"/>
                      </a:cubicBezTo>
                      <a:cubicBezTo>
                        <a:pt x="1723" y="1"/>
                        <a:pt x="1732" y="0"/>
                        <a:pt x="1737" y="3"/>
                      </a:cubicBezTo>
                      <a:cubicBezTo>
                        <a:pt x="1801" y="40"/>
                        <a:pt x="1801" y="40"/>
                        <a:pt x="1801" y="40"/>
                      </a:cubicBezTo>
                      <a:cubicBezTo>
                        <a:pt x="1806" y="43"/>
                        <a:pt x="1806" y="48"/>
                        <a:pt x="1799"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3" name="Freeform 501">
                  <a:extLst>
                    <a:ext uri="{FF2B5EF4-FFF2-40B4-BE49-F238E27FC236}">
                      <a16:creationId xmlns:a16="http://schemas.microsoft.com/office/drawing/2014/main" id="{B8FEDCE2-12DB-4D28-98C3-12AD74499802}"/>
                    </a:ext>
                  </a:extLst>
                </p:cNvPr>
                <p:cNvSpPr>
                  <a:spLocks/>
                </p:cNvSpPr>
                <p:nvPr/>
              </p:nvSpPr>
              <p:spPr bwMode="auto">
                <a:xfrm>
                  <a:off x="3982958" y="3856874"/>
                  <a:ext cx="1426221" cy="821140"/>
                </a:xfrm>
                <a:custGeom>
                  <a:avLst/>
                  <a:gdLst>
                    <a:gd name="T0" fmla="*/ 1800 w 1807"/>
                    <a:gd name="T1" fmla="*/ 52 h 1043"/>
                    <a:gd name="T2" fmla="*/ 90 w 1807"/>
                    <a:gd name="T3" fmla="*/ 1039 h 1043"/>
                    <a:gd name="T4" fmla="*/ 69 w 1807"/>
                    <a:gd name="T5" fmla="*/ 1040 h 1043"/>
                    <a:gd name="T6" fmla="*/ 6 w 1807"/>
                    <a:gd name="T7" fmla="*/ 1003 h 1043"/>
                    <a:gd name="T8" fmla="*/ 7 w 1807"/>
                    <a:gd name="T9" fmla="*/ 991 h 1043"/>
                    <a:gd name="T10" fmla="*/ 1717 w 1807"/>
                    <a:gd name="T11" fmla="*/ 4 h 1043"/>
                    <a:gd name="T12" fmla="*/ 1737 w 1807"/>
                    <a:gd name="T13" fmla="*/ 3 h 1043"/>
                    <a:gd name="T14" fmla="*/ 1801 w 1807"/>
                    <a:gd name="T15" fmla="*/ 40 h 1043"/>
                    <a:gd name="T16" fmla="*/ 1800 w 1807"/>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7" h="1043">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7" y="3"/>
                      </a:cubicBezTo>
                      <a:cubicBezTo>
                        <a:pt x="1801" y="40"/>
                        <a:pt x="1801" y="40"/>
                        <a:pt x="1801" y="40"/>
                      </a:cubicBezTo>
                      <a:cubicBezTo>
                        <a:pt x="1807" y="43"/>
                        <a:pt x="1806" y="48"/>
                        <a:pt x="180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502">
                  <a:extLst>
                    <a:ext uri="{FF2B5EF4-FFF2-40B4-BE49-F238E27FC236}">
                      <a16:creationId xmlns:a16="http://schemas.microsoft.com/office/drawing/2014/main" id="{6CB3D29E-9841-4C94-B390-16DD7A750799}"/>
                    </a:ext>
                  </a:extLst>
                </p:cNvPr>
                <p:cNvSpPr>
                  <a:spLocks/>
                </p:cNvSpPr>
                <p:nvPr/>
              </p:nvSpPr>
              <p:spPr bwMode="auto">
                <a:xfrm>
                  <a:off x="4073225" y="3908705"/>
                  <a:ext cx="1426221" cy="821140"/>
                </a:xfrm>
                <a:custGeom>
                  <a:avLst/>
                  <a:gdLst>
                    <a:gd name="T0" fmla="*/ 1800 w 1807"/>
                    <a:gd name="T1" fmla="*/ 52 h 1043"/>
                    <a:gd name="T2" fmla="*/ 90 w 1807"/>
                    <a:gd name="T3" fmla="*/ 1039 h 1043"/>
                    <a:gd name="T4" fmla="*/ 69 w 1807"/>
                    <a:gd name="T5" fmla="*/ 1040 h 1043"/>
                    <a:gd name="T6" fmla="*/ 6 w 1807"/>
                    <a:gd name="T7" fmla="*/ 1003 h 1043"/>
                    <a:gd name="T8" fmla="*/ 7 w 1807"/>
                    <a:gd name="T9" fmla="*/ 991 h 1043"/>
                    <a:gd name="T10" fmla="*/ 1717 w 1807"/>
                    <a:gd name="T11" fmla="*/ 4 h 1043"/>
                    <a:gd name="T12" fmla="*/ 1738 w 1807"/>
                    <a:gd name="T13" fmla="*/ 3 h 1043"/>
                    <a:gd name="T14" fmla="*/ 1801 w 1807"/>
                    <a:gd name="T15" fmla="*/ 40 h 1043"/>
                    <a:gd name="T16" fmla="*/ 1800 w 1807"/>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7" h="1043">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8" y="3"/>
                      </a:cubicBezTo>
                      <a:cubicBezTo>
                        <a:pt x="1801" y="40"/>
                        <a:pt x="1801" y="40"/>
                        <a:pt x="1801" y="40"/>
                      </a:cubicBezTo>
                      <a:cubicBezTo>
                        <a:pt x="1807" y="43"/>
                        <a:pt x="1806" y="48"/>
                        <a:pt x="180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5" name="Freeform 503">
                  <a:extLst>
                    <a:ext uri="{FF2B5EF4-FFF2-40B4-BE49-F238E27FC236}">
                      <a16:creationId xmlns:a16="http://schemas.microsoft.com/office/drawing/2014/main" id="{A1F00F64-BD5E-4A5F-BEF6-616CAF48020B}"/>
                    </a:ext>
                  </a:extLst>
                </p:cNvPr>
                <p:cNvSpPr>
                  <a:spLocks/>
                </p:cNvSpPr>
                <p:nvPr/>
              </p:nvSpPr>
              <p:spPr bwMode="auto">
                <a:xfrm>
                  <a:off x="4164074" y="4070603"/>
                  <a:ext cx="1233457" cy="711073"/>
                </a:xfrm>
                <a:custGeom>
                  <a:avLst/>
                  <a:gdLst>
                    <a:gd name="T0" fmla="*/ 1556 w 1563"/>
                    <a:gd name="T1" fmla="*/ 52 h 903"/>
                    <a:gd name="T2" fmla="*/ 90 w 1563"/>
                    <a:gd name="T3" fmla="*/ 899 h 903"/>
                    <a:gd name="T4" fmla="*/ 69 w 1563"/>
                    <a:gd name="T5" fmla="*/ 900 h 903"/>
                    <a:gd name="T6" fmla="*/ 5 w 1563"/>
                    <a:gd name="T7" fmla="*/ 863 h 903"/>
                    <a:gd name="T8" fmla="*/ 7 w 1563"/>
                    <a:gd name="T9" fmla="*/ 851 h 903"/>
                    <a:gd name="T10" fmla="*/ 1473 w 1563"/>
                    <a:gd name="T11" fmla="*/ 4 h 903"/>
                    <a:gd name="T12" fmla="*/ 1494 w 1563"/>
                    <a:gd name="T13" fmla="*/ 3 h 903"/>
                    <a:gd name="T14" fmla="*/ 1558 w 1563"/>
                    <a:gd name="T15" fmla="*/ 40 h 903"/>
                    <a:gd name="T16" fmla="*/ 1556 w 1563"/>
                    <a:gd name="T17" fmla="*/ 52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3" h="903">
                      <a:moveTo>
                        <a:pt x="1556" y="52"/>
                      </a:moveTo>
                      <a:cubicBezTo>
                        <a:pt x="90" y="899"/>
                        <a:pt x="90" y="899"/>
                        <a:pt x="90" y="899"/>
                      </a:cubicBezTo>
                      <a:cubicBezTo>
                        <a:pt x="83" y="903"/>
                        <a:pt x="74" y="903"/>
                        <a:pt x="69" y="900"/>
                      </a:cubicBezTo>
                      <a:cubicBezTo>
                        <a:pt x="5" y="863"/>
                        <a:pt x="5" y="863"/>
                        <a:pt x="5" y="863"/>
                      </a:cubicBezTo>
                      <a:cubicBezTo>
                        <a:pt x="0" y="860"/>
                        <a:pt x="0" y="855"/>
                        <a:pt x="7" y="851"/>
                      </a:cubicBezTo>
                      <a:cubicBezTo>
                        <a:pt x="1473" y="4"/>
                        <a:pt x="1473" y="4"/>
                        <a:pt x="1473" y="4"/>
                      </a:cubicBezTo>
                      <a:cubicBezTo>
                        <a:pt x="1479" y="1"/>
                        <a:pt x="1489" y="0"/>
                        <a:pt x="1494" y="3"/>
                      </a:cubicBezTo>
                      <a:cubicBezTo>
                        <a:pt x="1558" y="40"/>
                        <a:pt x="1558" y="40"/>
                        <a:pt x="1558" y="40"/>
                      </a:cubicBezTo>
                      <a:cubicBezTo>
                        <a:pt x="1563" y="43"/>
                        <a:pt x="1562" y="49"/>
                        <a:pt x="155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6" name="Freeform 504">
                  <a:extLst>
                    <a:ext uri="{FF2B5EF4-FFF2-40B4-BE49-F238E27FC236}">
                      <a16:creationId xmlns:a16="http://schemas.microsoft.com/office/drawing/2014/main" id="{02C41051-B4D8-4011-9187-93AF6EB45D88}"/>
                    </a:ext>
                  </a:extLst>
                </p:cNvPr>
                <p:cNvSpPr>
                  <a:spLocks/>
                </p:cNvSpPr>
                <p:nvPr/>
              </p:nvSpPr>
              <p:spPr bwMode="auto">
                <a:xfrm>
                  <a:off x="4058083" y="4351887"/>
                  <a:ext cx="124627" cy="71632"/>
                </a:xfrm>
                <a:custGeom>
                  <a:avLst/>
                  <a:gdLst>
                    <a:gd name="T0" fmla="*/ 151 w 158"/>
                    <a:gd name="T1" fmla="*/ 52 h 91"/>
                    <a:gd name="T2" fmla="*/ 90 w 158"/>
                    <a:gd name="T3" fmla="*/ 87 h 91"/>
                    <a:gd name="T4" fmla="*/ 69 w 158"/>
                    <a:gd name="T5" fmla="*/ 88 h 91"/>
                    <a:gd name="T6" fmla="*/ 5 w 158"/>
                    <a:gd name="T7" fmla="*/ 51 h 91"/>
                    <a:gd name="T8" fmla="*/ 7 w 158"/>
                    <a:gd name="T9" fmla="*/ 39 h 91"/>
                    <a:gd name="T10" fmla="*/ 68 w 158"/>
                    <a:gd name="T11" fmla="*/ 4 h 91"/>
                    <a:gd name="T12" fmla="*/ 88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4" y="91"/>
                        <a:pt x="69" y="88"/>
                      </a:cubicBezTo>
                      <a:cubicBezTo>
                        <a:pt x="5" y="51"/>
                        <a:pt x="5" y="51"/>
                        <a:pt x="5" y="51"/>
                      </a:cubicBezTo>
                      <a:cubicBezTo>
                        <a:pt x="0" y="48"/>
                        <a:pt x="1" y="43"/>
                        <a:pt x="7" y="39"/>
                      </a:cubicBezTo>
                      <a:cubicBezTo>
                        <a:pt x="68" y="4"/>
                        <a:pt x="68" y="4"/>
                        <a:pt x="68" y="4"/>
                      </a:cubicBezTo>
                      <a:cubicBezTo>
                        <a:pt x="74" y="1"/>
                        <a:pt x="83" y="0"/>
                        <a:pt x="88" y="3"/>
                      </a:cubicBezTo>
                      <a:cubicBezTo>
                        <a:pt x="152" y="40"/>
                        <a:pt x="152" y="40"/>
                        <a:pt x="152"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7" name="Freeform 505">
                  <a:extLst>
                    <a:ext uri="{FF2B5EF4-FFF2-40B4-BE49-F238E27FC236}">
                      <a16:creationId xmlns:a16="http://schemas.microsoft.com/office/drawing/2014/main" id="{17007AB9-2B5D-4837-B311-6C7A9D027BA2}"/>
                    </a:ext>
                  </a:extLst>
                </p:cNvPr>
                <p:cNvSpPr>
                  <a:spLocks/>
                </p:cNvSpPr>
                <p:nvPr/>
              </p:nvSpPr>
              <p:spPr bwMode="auto">
                <a:xfrm>
                  <a:off x="4148350" y="4300639"/>
                  <a:ext cx="123462" cy="71632"/>
                </a:xfrm>
                <a:custGeom>
                  <a:avLst/>
                  <a:gdLst>
                    <a:gd name="T0" fmla="*/ 151 w 157"/>
                    <a:gd name="T1" fmla="*/ 51 h 91"/>
                    <a:gd name="T2" fmla="*/ 90 w 157"/>
                    <a:gd name="T3" fmla="*/ 87 h 91"/>
                    <a:gd name="T4" fmla="*/ 69 w 157"/>
                    <a:gd name="T5" fmla="*/ 87 h 91"/>
                    <a:gd name="T6" fmla="*/ 5 w 157"/>
                    <a:gd name="T7" fmla="*/ 51 h 91"/>
                    <a:gd name="T8" fmla="*/ 7 w 157"/>
                    <a:gd name="T9" fmla="*/ 39 h 91"/>
                    <a:gd name="T10" fmla="*/ 67 w 157"/>
                    <a:gd name="T11" fmla="*/ 4 h 91"/>
                    <a:gd name="T12" fmla="*/ 88 w 157"/>
                    <a:gd name="T13" fmla="*/ 3 h 91"/>
                    <a:gd name="T14" fmla="*/ 152 w 157"/>
                    <a:gd name="T15" fmla="*/ 39 h 91"/>
                    <a:gd name="T16" fmla="*/ 151 w 157"/>
                    <a:gd name="T17"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1"/>
                      </a:moveTo>
                      <a:cubicBezTo>
                        <a:pt x="90" y="87"/>
                        <a:pt x="90" y="87"/>
                        <a:pt x="90" y="87"/>
                      </a:cubicBezTo>
                      <a:cubicBezTo>
                        <a:pt x="84" y="90"/>
                        <a:pt x="74" y="91"/>
                        <a:pt x="69" y="87"/>
                      </a:cubicBezTo>
                      <a:cubicBezTo>
                        <a:pt x="5" y="51"/>
                        <a:pt x="5" y="51"/>
                        <a:pt x="5" y="51"/>
                      </a:cubicBezTo>
                      <a:cubicBezTo>
                        <a:pt x="0" y="48"/>
                        <a:pt x="1" y="42"/>
                        <a:pt x="7" y="39"/>
                      </a:cubicBezTo>
                      <a:cubicBezTo>
                        <a:pt x="67" y="4"/>
                        <a:pt x="67" y="4"/>
                        <a:pt x="67" y="4"/>
                      </a:cubicBezTo>
                      <a:cubicBezTo>
                        <a:pt x="74" y="0"/>
                        <a:pt x="83" y="0"/>
                        <a:pt x="88" y="3"/>
                      </a:cubicBezTo>
                      <a:cubicBezTo>
                        <a:pt x="152" y="39"/>
                        <a:pt x="152" y="39"/>
                        <a:pt x="152" y="39"/>
                      </a:cubicBezTo>
                      <a:cubicBezTo>
                        <a:pt x="157" y="43"/>
                        <a:pt x="157" y="48"/>
                        <a:pt x="15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8" name="Freeform 506">
                  <a:extLst>
                    <a:ext uri="{FF2B5EF4-FFF2-40B4-BE49-F238E27FC236}">
                      <a16:creationId xmlns:a16="http://schemas.microsoft.com/office/drawing/2014/main" id="{12871BE0-D461-4542-BBF3-54986436370F}"/>
                    </a:ext>
                  </a:extLst>
                </p:cNvPr>
                <p:cNvSpPr>
                  <a:spLocks/>
                </p:cNvSpPr>
                <p:nvPr/>
              </p:nvSpPr>
              <p:spPr bwMode="auto">
                <a:xfrm>
                  <a:off x="4238035" y="4248808"/>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9" name="Freeform 507">
                  <a:extLst>
                    <a:ext uri="{FF2B5EF4-FFF2-40B4-BE49-F238E27FC236}">
                      <a16:creationId xmlns:a16="http://schemas.microsoft.com/office/drawing/2014/main" id="{326D210F-B649-464D-87E5-92204122F5B2}"/>
                    </a:ext>
                  </a:extLst>
                </p:cNvPr>
                <p:cNvSpPr>
                  <a:spLocks/>
                </p:cNvSpPr>
                <p:nvPr/>
              </p:nvSpPr>
              <p:spPr bwMode="auto">
                <a:xfrm>
                  <a:off x="4444776" y="4128840"/>
                  <a:ext cx="124045" cy="71632"/>
                </a:xfrm>
                <a:custGeom>
                  <a:avLst/>
                  <a:gdLst>
                    <a:gd name="T0" fmla="*/ 151 w 157"/>
                    <a:gd name="T1" fmla="*/ 52 h 91"/>
                    <a:gd name="T2" fmla="*/ 90 w 157"/>
                    <a:gd name="T3" fmla="*/ 87 h 91"/>
                    <a:gd name="T4" fmla="*/ 69 w 157"/>
                    <a:gd name="T5" fmla="*/ 88 h 91"/>
                    <a:gd name="T6" fmla="*/ 5 w 157"/>
                    <a:gd name="T7" fmla="*/ 52 h 91"/>
                    <a:gd name="T8" fmla="*/ 7 w 157"/>
                    <a:gd name="T9" fmla="*/ 39 h 91"/>
                    <a:gd name="T10" fmla="*/ 67 w 157"/>
                    <a:gd name="T11" fmla="*/ 4 h 91"/>
                    <a:gd name="T12" fmla="*/ 88 w 157"/>
                    <a:gd name="T13" fmla="*/ 4 h 91"/>
                    <a:gd name="T14" fmla="*/ 152 w 157"/>
                    <a:gd name="T15" fmla="*/ 40 h 91"/>
                    <a:gd name="T16" fmla="*/ 151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2"/>
                      </a:moveTo>
                      <a:cubicBezTo>
                        <a:pt x="90" y="87"/>
                        <a:pt x="90" y="87"/>
                        <a:pt x="90" y="87"/>
                      </a:cubicBezTo>
                      <a:cubicBezTo>
                        <a:pt x="84" y="91"/>
                        <a:pt x="74" y="91"/>
                        <a:pt x="69" y="88"/>
                      </a:cubicBezTo>
                      <a:cubicBezTo>
                        <a:pt x="5" y="52"/>
                        <a:pt x="5" y="52"/>
                        <a:pt x="5" y="52"/>
                      </a:cubicBezTo>
                      <a:cubicBezTo>
                        <a:pt x="0" y="48"/>
                        <a:pt x="1" y="43"/>
                        <a:pt x="7" y="39"/>
                      </a:cubicBezTo>
                      <a:cubicBezTo>
                        <a:pt x="67" y="4"/>
                        <a:pt x="67" y="4"/>
                        <a:pt x="67" y="4"/>
                      </a:cubicBezTo>
                      <a:cubicBezTo>
                        <a:pt x="74" y="1"/>
                        <a:pt x="83" y="0"/>
                        <a:pt x="88" y="4"/>
                      </a:cubicBezTo>
                      <a:cubicBezTo>
                        <a:pt x="152" y="40"/>
                        <a:pt x="152" y="40"/>
                        <a:pt x="152" y="40"/>
                      </a:cubicBezTo>
                      <a:cubicBezTo>
                        <a:pt x="157"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0" name="Freeform 508">
                  <a:extLst>
                    <a:ext uri="{FF2B5EF4-FFF2-40B4-BE49-F238E27FC236}">
                      <a16:creationId xmlns:a16="http://schemas.microsoft.com/office/drawing/2014/main" id="{EB977582-E115-4BC3-936A-D0CFE238B070}"/>
                    </a:ext>
                  </a:extLst>
                </p:cNvPr>
                <p:cNvSpPr>
                  <a:spLocks/>
                </p:cNvSpPr>
                <p:nvPr/>
              </p:nvSpPr>
              <p:spPr bwMode="auto">
                <a:xfrm>
                  <a:off x="4535043" y="4078174"/>
                  <a:ext cx="123462"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4"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1" name="Freeform 509">
                  <a:extLst>
                    <a:ext uri="{FF2B5EF4-FFF2-40B4-BE49-F238E27FC236}">
                      <a16:creationId xmlns:a16="http://schemas.microsoft.com/office/drawing/2014/main" id="{A73E3F58-5D1A-44E7-8C32-34EA212754EA}"/>
                    </a:ext>
                  </a:extLst>
                </p:cNvPr>
                <p:cNvSpPr>
                  <a:spLocks/>
                </p:cNvSpPr>
                <p:nvPr/>
              </p:nvSpPr>
              <p:spPr bwMode="auto">
                <a:xfrm>
                  <a:off x="4624728" y="4025761"/>
                  <a:ext cx="124045" cy="71632"/>
                </a:xfrm>
                <a:custGeom>
                  <a:avLst/>
                  <a:gdLst>
                    <a:gd name="T0" fmla="*/ 150 w 157"/>
                    <a:gd name="T1" fmla="*/ 52 h 91"/>
                    <a:gd name="T2" fmla="*/ 90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1"/>
                        <a:pt x="74" y="91"/>
                        <a:pt x="69" y="88"/>
                      </a:cubicBezTo>
                      <a:cubicBezTo>
                        <a:pt x="5" y="51"/>
                        <a:pt x="5" y="51"/>
                        <a:pt x="5" y="51"/>
                      </a:cubicBezTo>
                      <a:cubicBezTo>
                        <a:pt x="0" y="48"/>
                        <a:pt x="0" y="43"/>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2" name="Freeform 510">
                  <a:extLst>
                    <a:ext uri="{FF2B5EF4-FFF2-40B4-BE49-F238E27FC236}">
                      <a16:creationId xmlns:a16="http://schemas.microsoft.com/office/drawing/2014/main" id="{EB012EED-D9DE-46E6-B8E2-2A87E1989171}"/>
                    </a:ext>
                  </a:extLst>
                </p:cNvPr>
                <p:cNvSpPr>
                  <a:spLocks/>
                </p:cNvSpPr>
                <p:nvPr/>
              </p:nvSpPr>
              <p:spPr bwMode="auto">
                <a:xfrm>
                  <a:off x="4713830" y="3973930"/>
                  <a:ext cx="124627" cy="71632"/>
                </a:xfrm>
                <a:custGeom>
                  <a:avLst/>
                  <a:gdLst>
                    <a:gd name="T0" fmla="*/ 151 w 158"/>
                    <a:gd name="T1" fmla="*/ 52 h 91"/>
                    <a:gd name="T2" fmla="*/ 90 w 158"/>
                    <a:gd name="T3" fmla="*/ 87 h 91"/>
                    <a:gd name="T4" fmla="*/ 70 w 158"/>
                    <a:gd name="T5" fmla="*/ 88 h 91"/>
                    <a:gd name="T6" fmla="*/ 6 w 158"/>
                    <a:gd name="T7" fmla="*/ 51 h 91"/>
                    <a:gd name="T8" fmla="*/ 7 w 158"/>
                    <a:gd name="T9" fmla="*/ 39 h 91"/>
                    <a:gd name="T10" fmla="*/ 68 w 158"/>
                    <a:gd name="T11" fmla="*/ 4 h 91"/>
                    <a:gd name="T12" fmla="*/ 89 w 158"/>
                    <a:gd name="T13" fmla="*/ 3 h 91"/>
                    <a:gd name="T14" fmla="*/ 153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70" y="88"/>
                      </a:cubicBezTo>
                      <a:cubicBezTo>
                        <a:pt x="6" y="51"/>
                        <a:pt x="6" y="51"/>
                        <a:pt x="6" y="51"/>
                      </a:cubicBezTo>
                      <a:cubicBezTo>
                        <a:pt x="0" y="48"/>
                        <a:pt x="1" y="43"/>
                        <a:pt x="7" y="39"/>
                      </a:cubicBezTo>
                      <a:cubicBezTo>
                        <a:pt x="68" y="4"/>
                        <a:pt x="68" y="4"/>
                        <a:pt x="68" y="4"/>
                      </a:cubicBezTo>
                      <a:cubicBezTo>
                        <a:pt x="74" y="1"/>
                        <a:pt x="84" y="0"/>
                        <a:pt x="89" y="3"/>
                      </a:cubicBezTo>
                      <a:cubicBezTo>
                        <a:pt x="153" y="40"/>
                        <a:pt x="153" y="40"/>
                        <a:pt x="153"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3" name="Freeform 511">
                  <a:extLst>
                    <a:ext uri="{FF2B5EF4-FFF2-40B4-BE49-F238E27FC236}">
                      <a16:creationId xmlns:a16="http://schemas.microsoft.com/office/drawing/2014/main" id="{A4EE1D34-7573-41EE-A579-B4D66F8744C0}"/>
                    </a:ext>
                  </a:extLst>
                </p:cNvPr>
                <p:cNvSpPr>
                  <a:spLocks/>
                </p:cNvSpPr>
                <p:nvPr/>
              </p:nvSpPr>
              <p:spPr bwMode="auto">
                <a:xfrm>
                  <a:off x="4921736" y="3855127"/>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4" name="Freeform 512">
                  <a:extLst>
                    <a:ext uri="{FF2B5EF4-FFF2-40B4-BE49-F238E27FC236}">
                      <a16:creationId xmlns:a16="http://schemas.microsoft.com/office/drawing/2014/main" id="{52C6F103-5430-4B9E-BA1F-0750F7F6141E}"/>
                    </a:ext>
                  </a:extLst>
                </p:cNvPr>
                <p:cNvSpPr>
                  <a:spLocks/>
                </p:cNvSpPr>
                <p:nvPr/>
              </p:nvSpPr>
              <p:spPr bwMode="auto">
                <a:xfrm>
                  <a:off x="5462174" y="3958788"/>
                  <a:ext cx="124045" cy="71632"/>
                </a:xfrm>
                <a:custGeom>
                  <a:avLst/>
                  <a:gdLst>
                    <a:gd name="T0" fmla="*/ 151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1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2"/>
                      </a:moveTo>
                      <a:cubicBezTo>
                        <a:pt x="90" y="87"/>
                        <a:pt x="90" y="87"/>
                        <a:pt x="90" y="87"/>
                      </a:cubicBezTo>
                      <a:cubicBezTo>
                        <a:pt x="84" y="90"/>
                        <a:pt x="74" y="91"/>
                        <a:pt x="69" y="88"/>
                      </a:cubicBezTo>
                      <a:cubicBezTo>
                        <a:pt x="5" y="51"/>
                        <a:pt x="5" y="51"/>
                        <a:pt x="5" y="51"/>
                      </a:cubicBezTo>
                      <a:cubicBezTo>
                        <a:pt x="0" y="48"/>
                        <a:pt x="1" y="43"/>
                        <a:pt x="7" y="39"/>
                      </a:cubicBezTo>
                      <a:cubicBezTo>
                        <a:pt x="67" y="4"/>
                        <a:pt x="67" y="4"/>
                        <a:pt x="67" y="4"/>
                      </a:cubicBezTo>
                      <a:cubicBezTo>
                        <a:pt x="74" y="0"/>
                        <a:pt x="83" y="0"/>
                        <a:pt x="88" y="3"/>
                      </a:cubicBezTo>
                      <a:cubicBezTo>
                        <a:pt x="152" y="40"/>
                        <a:pt x="152" y="40"/>
                        <a:pt x="152" y="40"/>
                      </a:cubicBezTo>
                      <a:cubicBezTo>
                        <a:pt x="157"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5" name="Freeform 513">
                  <a:extLst>
                    <a:ext uri="{FF2B5EF4-FFF2-40B4-BE49-F238E27FC236}">
                      <a16:creationId xmlns:a16="http://schemas.microsoft.com/office/drawing/2014/main" id="{A3D9CB64-0D5D-4198-BD2E-F4C91C11082F}"/>
                    </a:ext>
                  </a:extLst>
                </p:cNvPr>
                <p:cNvSpPr>
                  <a:spLocks/>
                </p:cNvSpPr>
                <p:nvPr/>
              </p:nvSpPr>
              <p:spPr bwMode="auto">
                <a:xfrm>
                  <a:off x="5011421" y="3803296"/>
                  <a:ext cx="124045" cy="71632"/>
                </a:xfrm>
                <a:custGeom>
                  <a:avLst/>
                  <a:gdLst>
                    <a:gd name="T0" fmla="*/ 150 w 157"/>
                    <a:gd name="T1" fmla="*/ 52 h 91"/>
                    <a:gd name="T2" fmla="*/ 89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6" name="Freeform 514">
                  <a:extLst>
                    <a:ext uri="{FF2B5EF4-FFF2-40B4-BE49-F238E27FC236}">
                      <a16:creationId xmlns:a16="http://schemas.microsoft.com/office/drawing/2014/main" id="{893FDA42-91C8-4470-9C7B-64D6B72378CA}"/>
                    </a:ext>
                  </a:extLst>
                </p:cNvPr>
                <p:cNvSpPr>
                  <a:spLocks/>
                </p:cNvSpPr>
                <p:nvPr/>
              </p:nvSpPr>
              <p:spPr bwMode="auto">
                <a:xfrm>
                  <a:off x="5100523" y="3751465"/>
                  <a:ext cx="124627" cy="71632"/>
                </a:xfrm>
                <a:custGeom>
                  <a:avLst/>
                  <a:gdLst>
                    <a:gd name="T0" fmla="*/ 151 w 158"/>
                    <a:gd name="T1" fmla="*/ 52 h 91"/>
                    <a:gd name="T2" fmla="*/ 90 w 158"/>
                    <a:gd name="T3" fmla="*/ 87 h 91"/>
                    <a:gd name="T4" fmla="*/ 69 w 158"/>
                    <a:gd name="T5" fmla="*/ 88 h 91"/>
                    <a:gd name="T6" fmla="*/ 6 w 158"/>
                    <a:gd name="T7" fmla="*/ 51 h 91"/>
                    <a:gd name="T8" fmla="*/ 7 w 158"/>
                    <a:gd name="T9" fmla="*/ 39 h 91"/>
                    <a:gd name="T10" fmla="*/ 68 w 158"/>
                    <a:gd name="T11" fmla="*/ 4 h 91"/>
                    <a:gd name="T12" fmla="*/ 89 w 158"/>
                    <a:gd name="T13" fmla="*/ 4 h 91"/>
                    <a:gd name="T14" fmla="*/ 153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1"/>
                        <a:pt x="83" y="0"/>
                        <a:pt x="89" y="4"/>
                      </a:cubicBezTo>
                      <a:cubicBezTo>
                        <a:pt x="153" y="40"/>
                        <a:pt x="153" y="40"/>
                        <a:pt x="153"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25CC9F4D-0FBC-4D3D-A07A-88376A052931}"/>
                  </a:ext>
                </a:extLst>
              </p:cNvPr>
              <p:cNvGrpSpPr/>
              <p:nvPr/>
            </p:nvGrpSpPr>
            <p:grpSpPr>
              <a:xfrm>
                <a:off x="3371291" y="2812014"/>
                <a:ext cx="979909" cy="1181568"/>
                <a:chOff x="3805335" y="2866847"/>
                <a:chExt cx="764068" cy="921308"/>
              </a:xfrm>
            </p:grpSpPr>
            <p:sp>
              <p:nvSpPr>
                <p:cNvPr id="61" name="Freeform 515">
                  <a:extLst>
                    <a:ext uri="{FF2B5EF4-FFF2-40B4-BE49-F238E27FC236}">
                      <a16:creationId xmlns:a16="http://schemas.microsoft.com/office/drawing/2014/main" id="{155C4910-2152-42BA-99B5-E73B1F01CD0F}"/>
                    </a:ext>
                  </a:extLst>
                </p:cNvPr>
                <p:cNvSpPr>
                  <a:spLocks noEditPoints="1"/>
                </p:cNvSpPr>
                <p:nvPr/>
              </p:nvSpPr>
              <p:spPr bwMode="auto">
                <a:xfrm>
                  <a:off x="3805335" y="2866847"/>
                  <a:ext cx="720973" cy="531120"/>
                </a:xfrm>
                <a:custGeom>
                  <a:avLst/>
                  <a:gdLst>
                    <a:gd name="T0" fmla="*/ 32 w 913"/>
                    <a:gd name="T1" fmla="*/ 674 h 674"/>
                    <a:gd name="T2" fmla="*/ 26 w 913"/>
                    <a:gd name="T3" fmla="*/ 673 h 674"/>
                    <a:gd name="T4" fmla="*/ 17 w 913"/>
                    <a:gd name="T5" fmla="*/ 658 h 674"/>
                    <a:gd name="T6" fmla="*/ 1 w 913"/>
                    <a:gd name="T7" fmla="*/ 529 h 674"/>
                    <a:gd name="T8" fmla="*/ 16 w 913"/>
                    <a:gd name="T9" fmla="*/ 497 h 674"/>
                    <a:gd name="T10" fmla="*/ 872 w 913"/>
                    <a:gd name="T11" fmla="*/ 3 h 674"/>
                    <a:gd name="T12" fmla="*/ 886 w 913"/>
                    <a:gd name="T13" fmla="*/ 2 h 674"/>
                    <a:gd name="T14" fmla="*/ 895 w 913"/>
                    <a:gd name="T15" fmla="*/ 17 h 674"/>
                    <a:gd name="T16" fmla="*/ 911 w 913"/>
                    <a:gd name="T17" fmla="*/ 146 h 674"/>
                    <a:gd name="T18" fmla="*/ 896 w 913"/>
                    <a:gd name="T19" fmla="*/ 178 h 674"/>
                    <a:gd name="T20" fmla="*/ 41 w 913"/>
                    <a:gd name="T21" fmla="*/ 672 h 674"/>
                    <a:gd name="T22" fmla="*/ 32 w 913"/>
                    <a:gd name="T23" fmla="*/ 674 h 674"/>
                    <a:gd name="T24" fmla="*/ 880 w 913"/>
                    <a:gd name="T25" fmla="*/ 9 h 674"/>
                    <a:gd name="T26" fmla="*/ 876 w 913"/>
                    <a:gd name="T27" fmla="*/ 11 h 674"/>
                    <a:gd name="T28" fmla="*/ 21 w 913"/>
                    <a:gd name="T29" fmla="*/ 504 h 674"/>
                    <a:gd name="T30" fmla="*/ 10 w 913"/>
                    <a:gd name="T31" fmla="*/ 528 h 674"/>
                    <a:gd name="T32" fmla="*/ 25 w 913"/>
                    <a:gd name="T33" fmla="*/ 657 h 674"/>
                    <a:gd name="T34" fmla="*/ 30 w 913"/>
                    <a:gd name="T35" fmla="*/ 665 h 674"/>
                    <a:gd name="T36" fmla="*/ 37 w 913"/>
                    <a:gd name="T37" fmla="*/ 664 h 674"/>
                    <a:gd name="T38" fmla="*/ 892 w 913"/>
                    <a:gd name="T39" fmla="*/ 171 h 674"/>
                    <a:gd name="T40" fmla="*/ 903 w 913"/>
                    <a:gd name="T41" fmla="*/ 147 h 674"/>
                    <a:gd name="T42" fmla="*/ 887 w 913"/>
                    <a:gd name="T43" fmla="*/ 18 h 674"/>
                    <a:gd name="T44" fmla="*/ 883 w 913"/>
                    <a:gd name="T45" fmla="*/ 10 h 674"/>
                    <a:gd name="T46" fmla="*/ 880 w 913"/>
                    <a:gd name="T47" fmla="*/ 9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3" h="674">
                      <a:moveTo>
                        <a:pt x="32" y="674"/>
                      </a:moveTo>
                      <a:cubicBezTo>
                        <a:pt x="30" y="674"/>
                        <a:pt x="28" y="674"/>
                        <a:pt x="26" y="673"/>
                      </a:cubicBezTo>
                      <a:cubicBezTo>
                        <a:pt x="21" y="670"/>
                        <a:pt x="18" y="665"/>
                        <a:pt x="17" y="658"/>
                      </a:cubicBezTo>
                      <a:cubicBezTo>
                        <a:pt x="1" y="529"/>
                        <a:pt x="1" y="529"/>
                        <a:pt x="1" y="529"/>
                      </a:cubicBezTo>
                      <a:cubicBezTo>
                        <a:pt x="0" y="517"/>
                        <a:pt x="7" y="503"/>
                        <a:pt x="16" y="497"/>
                      </a:cubicBezTo>
                      <a:cubicBezTo>
                        <a:pt x="872" y="3"/>
                        <a:pt x="872" y="3"/>
                        <a:pt x="872" y="3"/>
                      </a:cubicBezTo>
                      <a:cubicBezTo>
                        <a:pt x="877" y="0"/>
                        <a:pt x="882" y="0"/>
                        <a:pt x="886" y="2"/>
                      </a:cubicBezTo>
                      <a:cubicBezTo>
                        <a:pt x="891" y="5"/>
                        <a:pt x="895" y="10"/>
                        <a:pt x="895" y="17"/>
                      </a:cubicBezTo>
                      <a:cubicBezTo>
                        <a:pt x="911" y="146"/>
                        <a:pt x="911" y="146"/>
                        <a:pt x="911" y="146"/>
                      </a:cubicBezTo>
                      <a:cubicBezTo>
                        <a:pt x="913" y="158"/>
                        <a:pt x="906" y="172"/>
                        <a:pt x="896" y="178"/>
                      </a:cubicBezTo>
                      <a:cubicBezTo>
                        <a:pt x="41" y="672"/>
                        <a:pt x="41" y="672"/>
                        <a:pt x="41" y="672"/>
                      </a:cubicBezTo>
                      <a:cubicBezTo>
                        <a:pt x="38" y="673"/>
                        <a:pt x="35" y="674"/>
                        <a:pt x="32" y="674"/>
                      </a:cubicBezTo>
                      <a:close/>
                      <a:moveTo>
                        <a:pt x="880" y="9"/>
                      </a:moveTo>
                      <a:cubicBezTo>
                        <a:pt x="879" y="9"/>
                        <a:pt x="877" y="10"/>
                        <a:pt x="876" y="11"/>
                      </a:cubicBezTo>
                      <a:cubicBezTo>
                        <a:pt x="21" y="504"/>
                        <a:pt x="21" y="504"/>
                        <a:pt x="21" y="504"/>
                      </a:cubicBezTo>
                      <a:cubicBezTo>
                        <a:pt x="14" y="508"/>
                        <a:pt x="9" y="519"/>
                        <a:pt x="10" y="528"/>
                      </a:cubicBezTo>
                      <a:cubicBezTo>
                        <a:pt x="25" y="657"/>
                        <a:pt x="25" y="657"/>
                        <a:pt x="25" y="657"/>
                      </a:cubicBezTo>
                      <a:cubicBezTo>
                        <a:pt x="26" y="661"/>
                        <a:pt x="27" y="664"/>
                        <a:pt x="30" y="665"/>
                      </a:cubicBezTo>
                      <a:cubicBezTo>
                        <a:pt x="32" y="666"/>
                        <a:pt x="35" y="666"/>
                        <a:pt x="37" y="664"/>
                      </a:cubicBezTo>
                      <a:cubicBezTo>
                        <a:pt x="892" y="171"/>
                        <a:pt x="892" y="171"/>
                        <a:pt x="892" y="171"/>
                      </a:cubicBezTo>
                      <a:cubicBezTo>
                        <a:pt x="899" y="167"/>
                        <a:pt x="904" y="156"/>
                        <a:pt x="903" y="147"/>
                      </a:cubicBezTo>
                      <a:cubicBezTo>
                        <a:pt x="887" y="18"/>
                        <a:pt x="887" y="18"/>
                        <a:pt x="887" y="18"/>
                      </a:cubicBezTo>
                      <a:cubicBezTo>
                        <a:pt x="887" y="14"/>
                        <a:pt x="885" y="11"/>
                        <a:pt x="883" y="10"/>
                      </a:cubicBezTo>
                      <a:cubicBezTo>
                        <a:pt x="882" y="9"/>
                        <a:pt x="881" y="9"/>
                        <a:pt x="880" y="9"/>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516">
                  <a:extLst>
                    <a:ext uri="{FF2B5EF4-FFF2-40B4-BE49-F238E27FC236}">
                      <a16:creationId xmlns:a16="http://schemas.microsoft.com/office/drawing/2014/main" id="{3502658E-4323-4321-90D4-0902CEBA44AB}"/>
                    </a:ext>
                  </a:extLst>
                </p:cNvPr>
                <p:cNvSpPr>
                  <a:spLocks noEditPoints="1"/>
                </p:cNvSpPr>
                <p:nvPr/>
              </p:nvSpPr>
              <p:spPr bwMode="auto">
                <a:xfrm>
                  <a:off x="3829212" y="3063105"/>
                  <a:ext cx="720390" cy="530538"/>
                </a:xfrm>
                <a:custGeom>
                  <a:avLst/>
                  <a:gdLst>
                    <a:gd name="T0" fmla="*/ 32 w 913"/>
                    <a:gd name="T1" fmla="*/ 674 h 674"/>
                    <a:gd name="T2" fmla="*/ 26 w 913"/>
                    <a:gd name="T3" fmla="*/ 672 h 674"/>
                    <a:gd name="T4" fmla="*/ 17 w 913"/>
                    <a:gd name="T5" fmla="*/ 658 h 674"/>
                    <a:gd name="T6" fmla="*/ 2 w 913"/>
                    <a:gd name="T7" fmla="*/ 529 h 674"/>
                    <a:gd name="T8" fmla="*/ 17 w 913"/>
                    <a:gd name="T9" fmla="*/ 497 h 674"/>
                    <a:gd name="T10" fmla="*/ 872 w 913"/>
                    <a:gd name="T11" fmla="*/ 3 h 674"/>
                    <a:gd name="T12" fmla="*/ 887 w 913"/>
                    <a:gd name="T13" fmla="*/ 2 h 674"/>
                    <a:gd name="T14" fmla="*/ 896 w 913"/>
                    <a:gd name="T15" fmla="*/ 16 h 674"/>
                    <a:gd name="T16" fmla="*/ 911 w 913"/>
                    <a:gd name="T17" fmla="*/ 145 h 674"/>
                    <a:gd name="T18" fmla="*/ 896 w 913"/>
                    <a:gd name="T19" fmla="*/ 178 h 674"/>
                    <a:gd name="T20" fmla="*/ 41 w 913"/>
                    <a:gd name="T21" fmla="*/ 671 h 674"/>
                    <a:gd name="T22" fmla="*/ 32 w 913"/>
                    <a:gd name="T23" fmla="*/ 674 h 674"/>
                    <a:gd name="T24" fmla="*/ 880 w 913"/>
                    <a:gd name="T25" fmla="*/ 9 h 674"/>
                    <a:gd name="T26" fmla="*/ 876 w 913"/>
                    <a:gd name="T27" fmla="*/ 10 h 674"/>
                    <a:gd name="T28" fmla="*/ 21 w 913"/>
                    <a:gd name="T29" fmla="*/ 504 h 674"/>
                    <a:gd name="T30" fmla="*/ 10 w 913"/>
                    <a:gd name="T31" fmla="*/ 528 h 674"/>
                    <a:gd name="T32" fmla="*/ 25 w 913"/>
                    <a:gd name="T33" fmla="*/ 657 h 674"/>
                    <a:gd name="T34" fmla="*/ 30 w 913"/>
                    <a:gd name="T35" fmla="*/ 665 h 674"/>
                    <a:gd name="T36" fmla="*/ 37 w 913"/>
                    <a:gd name="T37" fmla="*/ 664 h 674"/>
                    <a:gd name="T38" fmla="*/ 892 w 913"/>
                    <a:gd name="T39" fmla="*/ 170 h 674"/>
                    <a:gd name="T40" fmla="*/ 903 w 913"/>
                    <a:gd name="T41" fmla="*/ 146 h 674"/>
                    <a:gd name="T42" fmla="*/ 887 w 913"/>
                    <a:gd name="T43" fmla="*/ 17 h 674"/>
                    <a:gd name="T44" fmla="*/ 883 w 913"/>
                    <a:gd name="T45" fmla="*/ 9 h 674"/>
                    <a:gd name="T46" fmla="*/ 880 w 913"/>
                    <a:gd name="T47" fmla="*/ 9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3" h="674">
                      <a:moveTo>
                        <a:pt x="32" y="674"/>
                      </a:moveTo>
                      <a:cubicBezTo>
                        <a:pt x="30" y="674"/>
                        <a:pt x="28" y="673"/>
                        <a:pt x="26" y="672"/>
                      </a:cubicBezTo>
                      <a:cubicBezTo>
                        <a:pt x="21" y="670"/>
                        <a:pt x="18" y="665"/>
                        <a:pt x="17" y="658"/>
                      </a:cubicBezTo>
                      <a:cubicBezTo>
                        <a:pt x="2" y="529"/>
                        <a:pt x="2" y="529"/>
                        <a:pt x="2" y="529"/>
                      </a:cubicBezTo>
                      <a:cubicBezTo>
                        <a:pt x="0" y="516"/>
                        <a:pt x="7" y="502"/>
                        <a:pt x="17" y="497"/>
                      </a:cubicBezTo>
                      <a:cubicBezTo>
                        <a:pt x="872" y="3"/>
                        <a:pt x="872" y="3"/>
                        <a:pt x="872" y="3"/>
                      </a:cubicBezTo>
                      <a:cubicBezTo>
                        <a:pt x="877" y="0"/>
                        <a:pt x="882" y="0"/>
                        <a:pt x="887" y="2"/>
                      </a:cubicBezTo>
                      <a:cubicBezTo>
                        <a:pt x="891" y="4"/>
                        <a:pt x="895" y="10"/>
                        <a:pt x="896" y="16"/>
                      </a:cubicBezTo>
                      <a:cubicBezTo>
                        <a:pt x="911" y="145"/>
                        <a:pt x="911" y="145"/>
                        <a:pt x="911" y="145"/>
                      </a:cubicBezTo>
                      <a:cubicBezTo>
                        <a:pt x="913" y="158"/>
                        <a:pt x="906" y="172"/>
                        <a:pt x="896" y="178"/>
                      </a:cubicBezTo>
                      <a:cubicBezTo>
                        <a:pt x="41" y="671"/>
                        <a:pt x="41" y="671"/>
                        <a:pt x="41" y="671"/>
                      </a:cubicBezTo>
                      <a:cubicBezTo>
                        <a:pt x="38" y="673"/>
                        <a:pt x="35" y="674"/>
                        <a:pt x="32" y="674"/>
                      </a:cubicBezTo>
                      <a:close/>
                      <a:moveTo>
                        <a:pt x="880" y="9"/>
                      </a:moveTo>
                      <a:cubicBezTo>
                        <a:pt x="879" y="9"/>
                        <a:pt x="877" y="9"/>
                        <a:pt x="876" y="10"/>
                      </a:cubicBezTo>
                      <a:cubicBezTo>
                        <a:pt x="21" y="504"/>
                        <a:pt x="21" y="504"/>
                        <a:pt x="21" y="504"/>
                      </a:cubicBezTo>
                      <a:cubicBezTo>
                        <a:pt x="14" y="508"/>
                        <a:pt x="9" y="519"/>
                        <a:pt x="10" y="528"/>
                      </a:cubicBezTo>
                      <a:cubicBezTo>
                        <a:pt x="25" y="657"/>
                        <a:pt x="25" y="657"/>
                        <a:pt x="25" y="657"/>
                      </a:cubicBezTo>
                      <a:cubicBezTo>
                        <a:pt x="26" y="661"/>
                        <a:pt x="28" y="664"/>
                        <a:pt x="30" y="665"/>
                      </a:cubicBezTo>
                      <a:cubicBezTo>
                        <a:pt x="32" y="666"/>
                        <a:pt x="35" y="665"/>
                        <a:pt x="37" y="664"/>
                      </a:cubicBezTo>
                      <a:cubicBezTo>
                        <a:pt x="892" y="170"/>
                        <a:pt x="892" y="170"/>
                        <a:pt x="892" y="170"/>
                      </a:cubicBezTo>
                      <a:cubicBezTo>
                        <a:pt x="899" y="166"/>
                        <a:pt x="904" y="155"/>
                        <a:pt x="903" y="146"/>
                      </a:cubicBezTo>
                      <a:cubicBezTo>
                        <a:pt x="887" y="17"/>
                        <a:pt x="887" y="17"/>
                        <a:pt x="887" y="17"/>
                      </a:cubicBezTo>
                      <a:cubicBezTo>
                        <a:pt x="887" y="13"/>
                        <a:pt x="885" y="11"/>
                        <a:pt x="883" y="9"/>
                      </a:cubicBezTo>
                      <a:cubicBezTo>
                        <a:pt x="882" y="9"/>
                        <a:pt x="881" y="9"/>
                        <a:pt x="880" y="9"/>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3" name="Freeform 517">
                  <a:extLst>
                    <a:ext uri="{FF2B5EF4-FFF2-40B4-BE49-F238E27FC236}">
                      <a16:creationId xmlns:a16="http://schemas.microsoft.com/office/drawing/2014/main" id="{985E7192-A0AA-4658-BBC5-08E5E8EDC7EA}"/>
                    </a:ext>
                  </a:extLst>
                </p:cNvPr>
                <p:cNvSpPr>
                  <a:spLocks/>
                </p:cNvSpPr>
                <p:nvPr/>
              </p:nvSpPr>
              <p:spPr bwMode="auto">
                <a:xfrm>
                  <a:off x="3857166" y="3259946"/>
                  <a:ext cx="712237" cy="528209"/>
                </a:xfrm>
                <a:custGeom>
                  <a:avLst/>
                  <a:gdLst>
                    <a:gd name="T0" fmla="*/ 889 w 903"/>
                    <a:gd name="T1" fmla="*/ 173 h 671"/>
                    <a:gd name="T2" fmla="*/ 34 w 903"/>
                    <a:gd name="T3" fmla="*/ 666 h 671"/>
                    <a:gd name="T4" fmla="*/ 16 w 903"/>
                    <a:gd name="T5" fmla="*/ 656 h 671"/>
                    <a:gd name="T6" fmla="*/ 1 w 903"/>
                    <a:gd name="T7" fmla="*/ 527 h 671"/>
                    <a:gd name="T8" fmla="*/ 14 w 903"/>
                    <a:gd name="T9" fmla="*/ 499 h 671"/>
                    <a:gd name="T10" fmla="*/ 869 w 903"/>
                    <a:gd name="T11" fmla="*/ 5 h 671"/>
                    <a:gd name="T12" fmla="*/ 887 w 903"/>
                    <a:gd name="T13" fmla="*/ 16 h 671"/>
                    <a:gd name="T14" fmla="*/ 902 w 903"/>
                    <a:gd name="T15" fmla="*/ 145 h 671"/>
                    <a:gd name="T16" fmla="*/ 889 w 903"/>
                    <a:gd name="T17" fmla="*/ 17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3" h="671">
                      <a:moveTo>
                        <a:pt x="889" y="173"/>
                      </a:moveTo>
                      <a:cubicBezTo>
                        <a:pt x="34" y="666"/>
                        <a:pt x="34" y="666"/>
                        <a:pt x="34" y="666"/>
                      </a:cubicBezTo>
                      <a:cubicBezTo>
                        <a:pt x="26" y="671"/>
                        <a:pt x="18" y="667"/>
                        <a:pt x="16" y="656"/>
                      </a:cubicBezTo>
                      <a:cubicBezTo>
                        <a:pt x="1" y="527"/>
                        <a:pt x="1" y="527"/>
                        <a:pt x="1" y="527"/>
                      </a:cubicBezTo>
                      <a:cubicBezTo>
                        <a:pt x="0" y="516"/>
                        <a:pt x="5" y="504"/>
                        <a:pt x="14" y="499"/>
                      </a:cubicBezTo>
                      <a:cubicBezTo>
                        <a:pt x="869" y="5"/>
                        <a:pt x="869" y="5"/>
                        <a:pt x="869" y="5"/>
                      </a:cubicBezTo>
                      <a:cubicBezTo>
                        <a:pt x="877" y="0"/>
                        <a:pt x="885" y="5"/>
                        <a:pt x="887" y="16"/>
                      </a:cubicBezTo>
                      <a:cubicBezTo>
                        <a:pt x="902" y="145"/>
                        <a:pt x="902" y="145"/>
                        <a:pt x="902" y="145"/>
                      </a:cubicBezTo>
                      <a:cubicBezTo>
                        <a:pt x="903" y="155"/>
                        <a:pt x="898" y="168"/>
                        <a:pt x="889" y="173"/>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4" name="Freeform 518">
                  <a:extLst>
                    <a:ext uri="{FF2B5EF4-FFF2-40B4-BE49-F238E27FC236}">
                      <a16:creationId xmlns:a16="http://schemas.microsoft.com/office/drawing/2014/main" id="{A8171C79-56EB-490E-8A5D-994CCA7B6B44}"/>
                    </a:ext>
                  </a:extLst>
                </p:cNvPr>
                <p:cNvSpPr>
                  <a:spLocks/>
                </p:cNvSpPr>
                <p:nvPr/>
              </p:nvSpPr>
              <p:spPr bwMode="auto">
                <a:xfrm>
                  <a:off x="3882790" y="3477169"/>
                  <a:ext cx="34360" cy="42513"/>
                </a:xfrm>
                <a:custGeom>
                  <a:avLst/>
                  <a:gdLst>
                    <a:gd name="T0" fmla="*/ 41 w 43"/>
                    <a:gd name="T1" fmla="*/ 16 h 54"/>
                    <a:gd name="T2" fmla="*/ 25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5" y="48"/>
                      </a:cubicBezTo>
                      <a:cubicBezTo>
                        <a:pt x="15" y="54"/>
                        <a:pt x="4" y="50"/>
                        <a:pt x="2" y="38"/>
                      </a:cubicBezTo>
                      <a:cubicBezTo>
                        <a:pt x="0" y="27"/>
                        <a:pt x="7" y="13"/>
                        <a:pt x="18" y="6"/>
                      </a:cubicBezTo>
                      <a:cubicBezTo>
                        <a:pt x="28"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5" name="Freeform 519">
                  <a:extLst>
                    <a:ext uri="{FF2B5EF4-FFF2-40B4-BE49-F238E27FC236}">
                      <a16:creationId xmlns:a16="http://schemas.microsoft.com/office/drawing/2014/main" id="{EB626ACB-256F-42C8-979D-1518B036F945}"/>
                    </a:ext>
                  </a:extLst>
                </p:cNvPr>
                <p:cNvSpPr>
                  <a:spLocks/>
                </p:cNvSpPr>
                <p:nvPr/>
              </p:nvSpPr>
              <p:spPr bwMode="auto">
                <a:xfrm>
                  <a:off x="3933456" y="3448051"/>
                  <a:ext cx="33777" cy="42513"/>
                </a:xfrm>
                <a:custGeom>
                  <a:avLst/>
                  <a:gdLst>
                    <a:gd name="T0" fmla="*/ 41 w 43"/>
                    <a:gd name="T1" fmla="*/ 16 h 54"/>
                    <a:gd name="T2" fmla="*/ 26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7" y="41"/>
                        <a:pt x="26" y="48"/>
                      </a:cubicBezTo>
                      <a:cubicBezTo>
                        <a:pt x="15" y="54"/>
                        <a:pt x="5" y="50"/>
                        <a:pt x="2" y="38"/>
                      </a:cubicBezTo>
                      <a:cubicBezTo>
                        <a:pt x="0" y="27"/>
                        <a:pt x="7" y="12"/>
                        <a:pt x="18" y="6"/>
                      </a:cubicBezTo>
                      <a:cubicBezTo>
                        <a:pt x="29"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6" name="Freeform 520">
                  <a:extLst>
                    <a:ext uri="{FF2B5EF4-FFF2-40B4-BE49-F238E27FC236}">
                      <a16:creationId xmlns:a16="http://schemas.microsoft.com/office/drawing/2014/main" id="{1C68545E-9903-4B82-A59B-2F9BD1F8392C}"/>
                    </a:ext>
                  </a:extLst>
                </p:cNvPr>
                <p:cNvSpPr>
                  <a:spLocks/>
                </p:cNvSpPr>
                <p:nvPr/>
              </p:nvSpPr>
              <p:spPr bwMode="auto">
                <a:xfrm>
                  <a:off x="3984704" y="3418933"/>
                  <a:ext cx="33777" cy="42513"/>
                </a:xfrm>
                <a:custGeom>
                  <a:avLst/>
                  <a:gdLst>
                    <a:gd name="T0" fmla="*/ 41 w 43"/>
                    <a:gd name="T1" fmla="*/ 16 h 54"/>
                    <a:gd name="T2" fmla="*/ 25 w 43"/>
                    <a:gd name="T3" fmla="*/ 47 h 54"/>
                    <a:gd name="T4" fmla="*/ 2 w 43"/>
                    <a:gd name="T5" fmla="*/ 38 h 54"/>
                    <a:gd name="T6" fmla="*/ 17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1"/>
                        <a:pt x="25" y="47"/>
                      </a:cubicBezTo>
                      <a:cubicBezTo>
                        <a:pt x="14" y="54"/>
                        <a:pt x="4" y="49"/>
                        <a:pt x="2" y="38"/>
                      </a:cubicBezTo>
                      <a:cubicBezTo>
                        <a:pt x="0" y="27"/>
                        <a:pt x="7" y="12"/>
                        <a:pt x="17" y="6"/>
                      </a:cubicBezTo>
                      <a:cubicBezTo>
                        <a:pt x="28"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7" name="Freeform 521">
                  <a:extLst>
                    <a:ext uri="{FF2B5EF4-FFF2-40B4-BE49-F238E27FC236}">
                      <a16:creationId xmlns:a16="http://schemas.microsoft.com/office/drawing/2014/main" id="{5D443B81-1538-411A-817D-03491EC0EFA0}"/>
                    </a:ext>
                  </a:extLst>
                </p:cNvPr>
                <p:cNvSpPr>
                  <a:spLocks/>
                </p:cNvSpPr>
                <p:nvPr/>
              </p:nvSpPr>
              <p:spPr bwMode="auto">
                <a:xfrm>
                  <a:off x="4035371" y="3389814"/>
                  <a:ext cx="33777" cy="42513"/>
                </a:xfrm>
                <a:custGeom>
                  <a:avLst/>
                  <a:gdLst>
                    <a:gd name="T0" fmla="*/ 41 w 43"/>
                    <a:gd name="T1" fmla="*/ 15 h 54"/>
                    <a:gd name="T2" fmla="*/ 26 w 43"/>
                    <a:gd name="T3" fmla="*/ 47 h 54"/>
                    <a:gd name="T4" fmla="*/ 2 w 43"/>
                    <a:gd name="T5" fmla="*/ 38 h 54"/>
                    <a:gd name="T6" fmla="*/ 18 w 43"/>
                    <a:gd name="T7" fmla="*/ 6 h 54"/>
                    <a:gd name="T8" fmla="*/ 41 w 43"/>
                    <a:gd name="T9" fmla="*/ 15 h 54"/>
                  </a:gdLst>
                  <a:ahLst/>
                  <a:cxnLst>
                    <a:cxn ang="0">
                      <a:pos x="T0" y="T1"/>
                    </a:cxn>
                    <a:cxn ang="0">
                      <a:pos x="T2" y="T3"/>
                    </a:cxn>
                    <a:cxn ang="0">
                      <a:pos x="T4" y="T5"/>
                    </a:cxn>
                    <a:cxn ang="0">
                      <a:pos x="T6" y="T7"/>
                    </a:cxn>
                    <a:cxn ang="0">
                      <a:pos x="T8" y="T9"/>
                    </a:cxn>
                  </a:cxnLst>
                  <a:rect l="0" t="0" r="r" b="b"/>
                  <a:pathLst>
                    <a:path w="43" h="54">
                      <a:moveTo>
                        <a:pt x="41" y="15"/>
                      </a:moveTo>
                      <a:cubicBezTo>
                        <a:pt x="43" y="27"/>
                        <a:pt x="36" y="41"/>
                        <a:pt x="26" y="47"/>
                      </a:cubicBezTo>
                      <a:cubicBezTo>
                        <a:pt x="15" y="54"/>
                        <a:pt x="4" y="49"/>
                        <a:pt x="2" y="38"/>
                      </a:cubicBezTo>
                      <a:cubicBezTo>
                        <a:pt x="0" y="26"/>
                        <a:pt x="7" y="12"/>
                        <a:pt x="18" y="6"/>
                      </a:cubicBezTo>
                      <a:cubicBezTo>
                        <a:pt x="29" y="0"/>
                        <a:pt x="39" y="4"/>
                        <a:pt x="41" y="1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8" name="Freeform 522">
                  <a:extLst>
                    <a:ext uri="{FF2B5EF4-FFF2-40B4-BE49-F238E27FC236}">
                      <a16:creationId xmlns:a16="http://schemas.microsoft.com/office/drawing/2014/main" id="{FDDED643-36F6-4397-BC9B-15F862BA8CA8}"/>
                    </a:ext>
                  </a:extLst>
                </p:cNvPr>
                <p:cNvSpPr>
                  <a:spLocks/>
                </p:cNvSpPr>
                <p:nvPr/>
              </p:nvSpPr>
              <p:spPr bwMode="auto">
                <a:xfrm>
                  <a:off x="4086619" y="3360696"/>
                  <a:ext cx="33777" cy="41931"/>
                </a:xfrm>
                <a:custGeom>
                  <a:avLst/>
                  <a:gdLst>
                    <a:gd name="T0" fmla="*/ 41 w 43"/>
                    <a:gd name="T1" fmla="*/ 15 h 53"/>
                    <a:gd name="T2" fmla="*/ 25 w 43"/>
                    <a:gd name="T3" fmla="*/ 47 h 53"/>
                    <a:gd name="T4" fmla="*/ 2 w 43"/>
                    <a:gd name="T5" fmla="*/ 38 h 53"/>
                    <a:gd name="T6" fmla="*/ 17 w 43"/>
                    <a:gd name="T7" fmla="*/ 6 h 53"/>
                    <a:gd name="T8" fmla="*/ 41 w 43"/>
                    <a:gd name="T9" fmla="*/ 15 h 53"/>
                  </a:gdLst>
                  <a:ahLst/>
                  <a:cxnLst>
                    <a:cxn ang="0">
                      <a:pos x="T0" y="T1"/>
                    </a:cxn>
                    <a:cxn ang="0">
                      <a:pos x="T2" y="T3"/>
                    </a:cxn>
                    <a:cxn ang="0">
                      <a:pos x="T4" y="T5"/>
                    </a:cxn>
                    <a:cxn ang="0">
                      <a:pos x="T6" y="T7"/>
                    </a:cxn>
                    <a:cxn ang="0">
                      <a:pos x="T8" y="T9"/>
                    </a:cxn>
                  </a:cxnLst>
                  <a:rect l="0" t="0" r="r" b="b"/>
                  <a:pathLst>
                    <a:path w="43" h="53">
                      <a:moveTo>
                        <a:pt x="41" y="15"/>
                      </a:moveTo>
                      <a:cubicBezTo>
                        <a:pt x="43" y="27"/>
                        <a:pt x="36" y="41"/>
                        <a:pt x="25" y="47"/>
                      </a:cubicBezTo>
                      <a:cubicBezTo>
                        <a:pt x="14" y="53"/>
                        <a:pt x="4" y="49"/>
                        <a:pt x="2" y="38"/>
                      </a:cubicBezTo>
                      <a:cubicBezTo>
                        <a:pt x="0" y="26"/>
                        <a:pt x="6" y="12"/>
                        <a:pt x="17" y="6"/>
                      </a:cubicBezTo>
                      <a:cubicBezTo>
                        <a:pt x="28" y="0"/>
                        <a:pt x="38" y="4"/>
                        <a:pt x="41" y="1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9" name="Freeform 523">
                  <a:extLst>
                    <a:ext uri="{FF2B5EF4-FFF2-40B4-BE49-F238E27FC236}">
                      <a16:creationId xmlns:a16="http://schemas.microsoft.com/office/drawing/2014/main" id="{B2566E93-5465-4D41-885A-15478E31AF66}"/>
                    </a:ext>
                  </a:extLst>
                </p:cNvPr>
                <p:cNvSpPr>
                  <a:spLocks/>
                </p:cNvSpPr>
                <p:nvPr/>
              </p:nvSpPr>
              <p:spPr bwMode="auto">
                <a:xfrm>
                  <a:off x="4137285" y="3330995"/>
                  <a:ext cx="33777" cy="42513"/>
                </a:xfrm>
                <a:custGeom>
                  <a:avLst/>
                  <a:gdLst>
                    <a:gd name="T0" fmla="*/ 41 w 43"/>
                    <a:gd name="T1" fmla="*/ 16 h 54"/>
                    <a:gd name="T2" fmla="*/ 25 w 43"/>
                    <a:gd name="T3" fmla="*/ 48 h 54"/>
                    <a:gd name="T4" fmla="*/ 2 w 43"/>
                    <a:gd name="T5" fmla="*/ 38 h 54"/>
                    <a:gd name="T6" fmla="*/ 18 w 43"/>
                    <a:gd name="T7" fmla="*/ 7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5" y="48"/>
                      </a:cubicBezTo>
                      <a:cubicBezTo>
                        <a:pt x="15" y="54"/>
                        <a:pt x="4" y="50"/>
                        <a:pt x="2" y="38"/>
                      </a:cubicBezTo>
                      <a:cubicBezTo>
                        <a:pt x="0" y="27"/>
                        <a:pt x="7" y="13"/>
                        <a:pt x="18" y="7"/>
                      </a:cubicBezTo>
                      <a:cubicBezTo>
                        <a:pt x="28" y="0"/>
                        <a:pt x="39" y="5"/>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70" name="Freeform 524">
                  <a:extLst>
                    <a:ext uri="{FF2B5EF4-FFF2-40B4-BE49-F238E27FC236}">
                      <a16:creationId xmlns:a16="http://schemas.microsoft.com/office/drawing/2014/main" id="{D406FB49-8064-446F-8260-FF2DF212A00D}"/>
                    </a:ext>
                  </a:extLst>
                </p:cNvPr>
                <p:cNvSpPr>
                  <a:spLocks/>
                </p:cNvSpPr>
                <p:nvPr/>
              </p:nvSpPr>
              <p:spPr bwMode="auto">
                <a:xfrm>
                  <a:off x="4187369" y="3301876"/>
                  <a:ext cx="34360" cy="42513"/>
                </a:xfrm>
                <a:custGeom>
                  <a:avLst/>
                  <a:gdLst>
                    <a:gd name="T0" fmla="*/ 41 w 43"/>
                    <a:gd name="T1" fmla="*/ 16 h 54"/>
                    <a:gd name="T2" fmla="*/ 26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6" y="48"/>
                      </a:cubicBezTo>
                      <a:cubicBezTo>
                        <a:pt x="15" y="54"/>
                        <a:pt x="5" y="50"/>
                        <a:pt x="2" y="38"/>
                      </a:cubicBezTo>
                      <a:cubicBezTo>
                        <a:pt x="0" y="27"/>
                        <a:pt x="7" y="13"/>
                        <a:pt x="18" y="6"/>
                      </a:cubicBezTo>
                      <a:cubicBezTo>
                        <a:pt x="29"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60" name="Freeform 525">
                <a:extLst>
                  <a:ext uri="{FF2B5EF4-FFF2-40B4-BE49-F238E27FC236}">
                    <a16:creationId xmlns:a16="http://schemas.microsoft.com/office/drawing/2014/main" id="{14E6290E-F640-4D3D-B871-0C49C1DAECEC}"/>
                  </a:ext>
                </a:extLst>
              </p:cNvPr>
              <p:cNvSpPr>
                <a:spLocks/>
              </p:cNvSpPr>
              <p:nvPr/>
            </p:nvSpPr>
            <p:spPr bwMode="auto">
              <a:xfrm>
                <a:off x="2463082" y="1800735"/>
                <a:ext cx="2476659" cy="3181716"/>
              </a:xfrm>
              <a:custGeom>
                <a:avLst/>
                <a:gdLst>
                  <a:gd name="T0" fmla="*/ 209 w 2447"/>
                  <a:gd name="T1" fmla="*/ 3112 h 3151"/>
                  <a:gd name="T2" fmla="*/ 14 w 2447"/>
                  <a:gd name="T3" fmla="*/ 1438 h 3151"/>
                  <a:gd name="T4" fmla="*/ 45 w 2447"/>
                  <a:gd name="T5" fmla="*/ 1375 h 3151"/>
                  <a:gd name="T6" fmla="*/ 2395 w 2447"/>
                  <a:gd name="T7" fmla="*/ 18 h 3151"/>
                  <a:gd name="T8" fmla="*/ 2447 w 2447"/>
                  <a:gd name="T9" fmla="*/ 16 h 3151"/>
                  <a:gd name="T10" fmla="*/ 2384 w 2447"/>
                  <a:gd name="T11" fmla="*/ 12 h 3151"/>
                  <a:gd name="T12" fmla="*/ 35 w 2447"/>
                  <a:gd name="T13" fmla="*/ 1369 h 3151"/>
                  <a:gd name="T14" fmla="*/ 3 w 2447"/>
                  <a:gd name="T15" fmla="*/ 1432 h 3151"/>
                  <a:gd name="T16" fmla="*/ 198 w 2447"/>
                  <a:gd name="T17" fmla="*/ 3106 h 3151"/>
                  <a:gd name="T18" fmla="*/ 231 w 2447"/>
                  <a:gd name="T19" fmla="*/ 3151 h 3151"/>
                  <a:gd name="T20" fmla="*/ 209 w 2447"/>
                  <a:gd name="T21" fmla="*/ 3112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7" h="3151">
                    <a:moveTo>
                      <a:pt x="209" y="3112"/>
                    </a:moveTo>
                    <a:cubicBezTo>
                      <a:pt x="14" y="1438"/>
                      <a:pt x="14" y="1438"/>
                      <a:pt x="14" y="1438"/>
                    </a:cubicBezTo>
                    <a:cubicBezTo>
                      <a:pt x="10" y="1410"/>
                      <a:pt x="18" y="1394"/>
                      <a:pt x="45" y="1375"/>
                    </a:cubicBezTo>
                    <a:cubicBezTo>
                      <a:pt x="2395" y="18"/>
                      <a:pt x="2395" y="18"/>
                      <a:pt x="2395" y="18"/>
                    </a:cubicBezTo>
                    <a:cubicBezTo>
                      <a:pt x="2412" y="9"/>
                      <a:pt x="2431" y="9"/>
                      <a:pt x="2447" y="16"/>
                    </a:cubicBezTo>
                    <a:cubicBezTo>
                      <a:pt x="2429" y="3"/>
                      <a:pt x="2405" y="0"/>
                      <a:pt x="2384" y="12"/>
                    </a:cubicBezTo>
                    <a:cubicBezTo>
                      <a:pt x="35" y="1369"/>
                      <a:pt x="35" y="1369"/>
                      <a:pt x="35" y="1369"/>
                    </a:cubicBezTo>
                    <a:cubicBezTo>
                      <a:pt x="13" y="1382"/>
                      <a:pt x="0" y="1407"/>
                      <a:pt x="3" y="1432"/>
                    </a:cubicBezTo>
                    <a:cubicBezTo>
                      <a:pt x="198" y="3106"/>
                      <a:pt x="198" y="3106"/>
                      <a:pt x="198" y="3106"/>
                    </a:cubicBezTo>
                    <a:cubicBezTo>
                      <a:pt x="201" y="3127"/>
                      <a:pt x="214" y="3143"/>
                      <a:pt x="231" y="3151"/>
                    </a:cubicBezTo>
                    <a:cubicBezTo>
                      <a:pt x="219" y="3142"/>
                      <a:pt x="211" y="3129"/>
                      <a:pt x="209" y="3112"/>
                    </a:cubicBezTo>
                    <a:close/>
                  </a:path>
                </a:pathLst>
              </a:custGeom>
              <a:gradFill>
                <a:gsLst>
                  <a:gs pos="35000">
                    <a:schemeClr val="accent3"/>
                  </a:gs>
                  <a:gs pos="100000">
                    <a:schemeClr val="accent3">
                      <a:lumMod val="20000"/>
                      <a:lumOff val="80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41" name="Group 40">
              <a:extLst>
                <a:ext uri="{FF2B5EF4-FFF2-40B4-BE49-F238E27FC236}">
                  <a16:creationId xmlns:a16="http://schemas.microsoft.com/office/drawing/2014/main" id="{C2079104-C904-42EF-9257-09DAD059C0E4}"/>
                </a:ext>
              </a:extLst>
            </p:cNvPr>
            <p:cNvGrpSpPr/>
            <p:nvPr/>
          </p:nvGrpSpPr>
          <p:grpSpPr>
            <a:xfrm>
              <a:off x="6204725" y="979884"/>
              <a:ext cx="1177550" cy="963072"/>
              <a:chOff x="-8039100" y="-2208213"/>
              <a:chExt cx="11287125" cy="9231313"/>
            </a:xfrm>
          </p:grpSpPr>
          <p:sp>
            <p:nvSpPr>
              <p:cNvPr id="48" name="Freeform 529">
                <a:extLst>
                  <a:ext uri="{FF2B5EF4-FFF2-40B4-BE49-F238E27FC236}">
                    <a16:creationId xmlns:a16="http://schemas.microsoft.com/office/drawing/2014/main" id="{C56B27C3-76D3-4192-8B38-EC73E318EEFE}"/>
                  </a:ext>
                </a:extLst>
              </p:cNvPr>
              <p:cNvSpPr>
                <a:spLocks/>
              </p:cNvSpPr>
              <p:nvPr/>
            </p:nvSpPr>
            <p:spPr bwMode="auto">
              <a:xfrm>
                <a:off x="-7607300" y="-2208213"/>
                <a:ext cx="10855325" cy="8896350"/>
              </a:xfrm>
              <a:custGeom>
                <a:avLst/>
                <a:gdLst>
                  <a:gd name="T0" fmla="*/ 0 w 227"/>
                  <a:gd name="T1" fmla="*/ 29 h 186"/>
                  <a:gd name="T2" fmla="*/ 39 w 227"/>
                  <a:gd name="T3" fmla="*/ 6 h 186"/>
                  <a:gd name="T4" fmla="*/ 39 w 227"/>
                  <a:gd name="T5" fmla="*/ 6 h 186"/>
                  <a:gd name="T6" fmla="*/ 61 w 227"/>
                  <a:gd name="T7" fmla="*/ 8 h 186"/>
                  <a:gd name="T8" fmla="*/ 70 w 227"/>
                  <a:gd name="T9" fmla="*/ 15 h 186"/>
                  <a:gd name="T10" fmla="*/ 85 w 227"/>
                  <a:gd name="T11" fmla="*/ 6 h 186"/>
                  <a:gd name="T12" fmla="*/ 85 w 227"/>
                  <a:gd name="T13" fmla="*/ 6 h 186"/>
                  <a:gd name="T14" fmla="*/ 120 w 227"/>
                  <a:gd name="T15" fmla="*/ 8 h 186"/>
                  <a:gd name="T16" fmla="*/ 161 w 227"/>
                  <a:gd name="T17" fmla="*/ 59 h 186"/>
                  <a:gd name="T18" fmla="*/ 169 w 227"/>
                  <a:gd name="T19" fmla="*/ 61 h 186"/>
                  <a:gd name="T20" fmla="*/ 190 w 227"/>
                  <a:gd name="T21" fmla="*/ 97 h 186"/>
                  <a:gd name="T22" fmla="*/ 190 w 227"/>
                  <a:gd name="T23" fmla="*/ 98 h 186"/>
                  <a:gd name="T24" fmla="*/ 200 w 227"/>
                  <a:gd name="T25" fmla="*/ 101 h 186"/>
                  <a:gd name="T26" fmla="*/ 227 w 227"/>
                  <a:gd name="T27" fmla="*/ 147 h 186"/>
                  <a:gd name="T28" fmla="*/ 219 w 227"/>
                  <a:gd name="T29" fmla="*/ 164 h 186"/>
                  <a:gd name="T30" fmla="*/ 219 w 227"/>
                  <a:gd name="T31" fmla="*/ 164 h 186"/>
                  <a:gd name="T32" fmla="*/ 219 w 227"/>
                  <a:gd name="T33" fmla="*/ 164 h 186"/>
                  <a:gd name="T34" fmla="*/ 219 w 227"/>
                  <a:gd name="T35" fmla="*/ 164 h 186"/>
                  <a:gd name="T36" fmla="*/ 181 w 227"/>
                  <a:gd name="T37" fmla="*/ 186 h 186"/>
                  <a:gd name="T38" fmla="*/ 173 w 227"/>
                  <a:gd name="T39" fmla="*/ 146 h 186"/>
                  <a:gd name="T40" fmla="*/ 61 w 227"/>
                  <a:gd name="T41" fmla="*/ 82 h 186"/>
                  <a:gd name="T42" fmla="*/ 31 w 227"/>
                  <a:gd name="T43" fmla="*/ 39 h 186"/>
                  <a:gd name="T44" fmla="*/ 0 w 227"/>
                  <a:gd name="T45" fmla="*/ 2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186">
                    <a:moveTo>
                      <a:pt x="0" y="29"/>
                    </a:moveTo>
                    <a:cubicBezTo>
                      <a:pt x="39" y="6"/>
                      <a:pt x="39" y="6"/>
                      <a:pt x="39" y="6"/>
                    </a:cubicBezTo>
                    <a:cubicBezTo>
                      <a:pt x="39" y="6"/>
                      <a:pt x="39" y="6"/>
                      <a:pt x="39" y="6"/>
                    </a:cubicBezTo>
                    <a:cubicBezTo>
                      <a:pt x="44" y="3"/>
                      <a:pt x="52" y="3"/>
                      <a:pt x="61" y="8"/>
                    </a:cubicBezTo>
                    <a:cubicBezTo>
                      <a:pt x="64" y="10"/>
                      <a:pt x="67" y="12"/>
                      <a:pt x="70" y="15"/>
                    </a:cubicBezTo>
                    <a:cubicBezTo>
                      <a:pt x="85" y="6"/>
                      <a:pt x="85" y="6"/>
                      <a:pt x="85" y="6"/>
                    </a:cubicBezTo>
                    <a:cubicBezTo>
                      <a:pt x="85" y="6"/>
                      <a:pt x="85" y="6"/>
                      <a:pt x="85" y="6"/>
                    </a:cubicBezTo>
                    <a:cubicBezTo>
                      <a:pt x="94" y="0"/>
                      <a:pt x="106" y="0"/>
                      <a:pt x="120" y="8"/>
                    </a:cubicBezTo>
                    <a:cubicBezTo>
                      <a:pt x="137" y="18"/>
                      <a:pt x="152" y="38"/>
                      <a:pt x="161" y="59"/>
                    </a:cubicBezTo>
                    <a:cubicBezTo>
                      <a:pt x="163" y="59"/>
                      <a:pt x="166" y="60"/>
                      <a:pt x="169" y="61"/>
                    </a:cubicBezTo>
                    <a:cubicBezTo>
                      <a:pt x="181" y="68"/>
                      <a:pt x="190" y="84"/>
                      <a:pt x="190" y="97"/>
                    </a:cubicBezTo>
                    <a:cubicBezTo>
                      <a:pt x="190" y="97"/>
                      <a:pt x="190" y="98"/>
                      <a:pt x="190" y="98"/>
                    </a:cubicBezTo>
                    <a:cubicBezTo>
                      <a:pt x="193" y="98"/>
                      <a:pt x="197" y="99"/>
                      <a:pt x="200" y="101"/>
                    </a:cubicBezTo>
                    <a:cubicBezTo>
                      <a:pt x="215" y="110"/>
                      <a:pt x="227" y="130"/>
                      <a:pt x="227" y="147"/>
                    </a:cubicBezTo>
                    <a:cubicBezTo>
                      <a:pt x="227" y="155"/>
                      <a:pt x="224" y="161"/>
                      <a:pt x="219" y="164"/>
                    </a:cubicBezTo>
                    <a:cubicBezTo>
                      <a:pt x="219" y="164"/>
                      <a:pt x="219" y="164"/>
                      <a:pt x="219" y="164"/>
                    </a:cubicBezTo>
                    <a:cubicBezTo>
                      <a:pt x="219" y="164"/>
                      <a:pt x="219" y="164"/>
                      <a:pt x="219" y="164"/>
                    </a:cubicBezTo>
                    <a:cubicBezTo>
                      <a:pt x="219" y="164"/>
                      <a:pt x="219" y="164"/>
                      <a:pt x="219" y="164"/>
                    </a:cubicBezTo>
                    <a:cubicBezTo>
                      <a:pt x="181" y="186"/>
                      <a:pt x="181" y="186"/>
                      <a:pt x="181" y="186"/>
                    </a:cubicBezTo>
                    <a:cubicBezTo>
                      <a:pt x="173" y="146"/>
                      <a:pt x="173" y="146"/>
                      <a:pt x="173" y="146"/>
                    </a:cubicBezTo>
                    <a:cubicBezTo>
                      <a:pt x="61" y="82"/>
                      <a:pt x="61" y="82"/>
                      <a:pt x="61" y="82"/>
                    </a:cubicBezTo>
                    <a:cubicBezTo>
                      <a:pt x="47" y="74"/>
                      <a:pt x="35" y="56"/>
                      <a:pt x="31" y="39"/>
                    </a:cubicBezTo>
                    <a:lnTo>
                      <a:pt x="0" y="29"/>
                    </a:lnTo>
                    <a:close/>
                  </a:path>
                </a:pathLst>
              </a:custGeom>
              <a:gradFill>
                <a:gsLst>
                  <a:gs pos="0">
                    <a:schemeClr val="accent3">
                      <a:lumMod val="60000"/>
                      <a:lumOff val="40000"/>
                    </a:schemeClr>
                  </a:gs>
                  <a:gs pos="100000">
                    <a:schemeClr val="accent3">
                      <a:lumMod val="20000"/>
                      <a:lumOff val="80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 name="Freeform 530">
                <a:extLst>
                  <a:ext uri="{FF2B5EF4-FFF2-40B4-BE49-F238E27FC236}">
                    <a16:creationId xmlns:a16="http://schemas.microsoft.com/office/drawing/2014/main" id="{C5E1E126-BFC6-4958-8CC7-94F37590DF8F}"/>
                  </a:ext>
                </a:extLst>
              </p:cNvPr>
              <p:cNvSpPr>
                <a:spLocks/>
              </p:cNvSpPr>
              <p:nvPr/>
            </p:nvSpPr>
            <p:spPr bwMode="auto">
              <a:xfrm>
                <a:off x="-8039100" y="-1346200"/>
                <a:ext cx="9469438" cy="8369300"/>
              </a:xfrm>
              <a:custGeom>
                <a:avLst/>
                <a:gdLst>
                  <a:gd name="T0" fmla="*/ 32 w 198"/>
                  <a:gd name="T1" fmla="*/ 13 h 175"/>
                  <a:gd name="T2" fmla="*/ 46 w 198"/>
                  <a:gd name="T3" fmla="*/ 24 h 175"/>
                  <a:gd name="T4" fmla="*/ 91 w 198"/>
                  <a:gd name="T5" fmla="*/ 12 h 175"/>
                  <a:gd name="T6" fmla="*/ 131 w 198"/>
                  <a:gd name="T7" fmla="*/ 63 h 175"/>
                  <a:gd name="T8" fmla="*/ 140 w 198"/>
                  <a:gd name="T9" fmla="*/ 66 h 175"/>
                  <a:gd name="T10" fmla="*/ 161 w 198"/>
                  <a:gd name="T11" fmla="*/ 101 h 175"/>
                  <a:gd name="T12" fmla="*/ 161 w 198"/>
                  <a:gd name="T13" fmla="*/ 102 h 175"/>
                  <a:gd name="T14" fmla="*/ 171 w 198"/>
                  <a:gd name="T15" fmla="*/ 106 h 175"/>
                  <a:gd name="T16" fmla="*/ 198 w 198"/>
                  <a:gd name="T17" fmla="*/ 151 h 175"/>
                  <a:gd name="T18" fmla="*/ 171 w 198"/>
                  <a:gd name="T19" fmla="*/ 166 h 175"/>
                  <a:gd name="T20" fmla="*/ 32 w 198"/>
                  <a:gd name="T21" fmla="*/ 86 h 175"/>
                  <a:gd name="T22" fmla="*/ 0 w 198"/>
                  <a:gd name="T23" fmla="*/ 31 h 175"/>
                  <a:gd name="T24" fmla="*/ 32 w 198"/>
                  <a:gd name="T25" fmla="*/ 1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75">
                    <a:moveTo>
                      <a:pt x="32" y="13"/>
                    </a:moveTo>
                    <a:cubicBezTo>
                      <a:pt x="37" y="16"/>
                      <a:pt x="42" y="20"/>
                      <a:pt x="46" y="24"/>
                    </a:cubicBezTo>
                    <a:cubicBezTo>
                      <a:pt x="52" y="6"/>
                      <a:pt x="70" y="0"/>
                      <a:pt x="91" y="12"/>
                    </a:cubicBezTo>
                    <a:cubicBezTo>
                      <a:pt x="108" y="22"/>
                      <a:pt x="123" y="42"/>
                      <a:pt x="131" y="63"/>
                    </a:cubicBezTo>
                    <a:cubicBezTo>
                      <a:pt x="134" y="63"/>
                      <a:pt x="137" y="64"/>
                      <a:pt x="140" y="66"/>
                    </a:cubicBezTo>
                    <a:cubicBezTo>
                      <a:pt x="151" y="72"/>
                      <a:pt x="161" y="88"/>
                      <a:pt x="161" y="101"/>
                    </a:cubicBezTo>
                    <a:cubicBezTo>
                      <a:pt x="161" y="101"/>
                      <a:pt x="161" y="102"/>
                      <a:pt x="161" y="102"/>
                    </a:cubicBezTo>
                    <a:cubicBezTo>
                      <a:pt x="164" y="102"/>
                      <a:pt x="167" y="103"/>
                      <a:pt x="171" y="106"/>
                    </a:cubicBezTo>
                    <a:cubicBezTo>
                      <a:pt x="186" y="114"/>
                      <a:pt x="198" y="134"/>
                      <a:pt x="198" y="151"/>
                    </a:cubicBezTo>
                    <a:cubicBezTo>
                      <a:pt x="198" y="168"/>
                      <a:pt x="186" y="175"/>
                      <a:pt x="171" y="166"/>
                    </a:cubicBezTo>
                    <a:cubicBezTo>
                      <a:pt x="32" y="86"/>
                      <a:pt x="32" y="86"/>
                      <a:pt x="32" y="86"/>
                    </a:cubicBezTo>
                    <a:cubicBezTo>
                      <a:pt x="14" y="76"/>
                      <a:pt x="0" y="51"/>
                      <a:pt x="0" y="31"/>
                    </a:cubicBezTo>
                    <a:cubicBezTo>
                      <a:pt x="0" y="11"/>
                      <a:pt x="14" y="3"/>
                      <a:pt x="32" y="13"/>
                    </a:cubicBezTo>
                    <a:close/>
                  </a:path>
                </a:pathLst>
              </a:custGeom>
              <a:gradFill>
                <a:gsLst>
                  <a:gs pos="0">
                    <a:schemeClr val="accent3"/>
                  </a:gs>
                  <a:gs pos="100000">
                    <a:schemeClr val="accent3">
                      <a:lumMod val="60000"/>
                      <a:lumOff val="40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42" name="Freeform 582">
              <a:extLst>
                <a:ext uri="{FF2B5EF4-FFF2-40B4-BE49-F238E27FC236}">
                  <a16:creationId xmlns:a16="http://schemas.microsoft.com/office/drawing/2014/main" id="{137675C0-B1A8-419A-9CFE-510F9E0E869D}"/>
                </a:ext>
              </a:extLst>
            </p:cNvPr>
            <p:cNvSpPr>
              <a:spLocks/>
            </p:cNvSpPr>
            <p:nvPr/>
          </p:nvSpPr>
          <p:spPr bwMode="auto">
            <a:xfrm>
              <a:off x="4783204" y="1473236"/>
              <a:ext cx="1900238" cy="3117850"/>
            </a:xfrm>
            <a:custGeom>
              <a:avLst/>
              <a:gdLst>
                <a:gd name="T0" fmla="*/ 2 w 504"/>
                <a:gd name="T1" fmla="*/ 830 h 830"/>
                <a:gd name="T2" fmla="*/ 0 w 504"/>
                <a:gd name="T3" fmla="*/ 828 h 830"/>
                <a:gd name="T4" fmla="*/ 0 w 504"/>
                <a:gd name="T5" fmla="*/ 292 h 830"/>
                <a:gd name="T6" fmla="*/ 1 w 504"/>
                <a:gd name="T7" fmla="*/ 290 h 830"/>
                <a:gd name="T8" fmla="*/ 501 w 504"/>
                <a:gd name="T9" fmla="*/ 1 h 830"/>
                <a:gd name="T10" fmla="*/ 503 w 504"/>
                <a:gd name="T11" fmla="*/ 2 h 830"/>
                <a:gd name="T12" fmla="*/ 503 w 504"/>
                <a:gd name="T13" fmla="*/ 4 h 830"/>
                <a:gd name="T14" fmla="*/ 4 w 504"/>
                <a:gd name="T15" fmla="*/ 293 h 830"/>
                <a:gd name="T16" fmla="*/ 4 w 504"/>
                <a:gd name="T17" fmla="*/ 828 h 830"/>
                <a:gd name="T18" fmla="*/ 2 w 504"/>
                <a:gd name="T19" fmla="*/ 83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830">
                  <a:moveTo>
                    <a:pt x="2" y="830"/>
                  </a:moveTo>
                  <a:cubicBezTo>
                    <a:pt x="1" y="830"/>
                    <a:pt x="0" y="829"/>
                    <a:pt x="0" y="828"/>
                  </a:cubicBezTo>
                  <a:cubicBezTo>
                    <a:pt x="0" y="292"/>
                    <a:pt x="0" y="292"/>
                    <a:pt x="0" y="292"/>
                  </a:cubicBezTo>
                  <a:cubicBezTo>
                    <a:pt x="0" y="291"/>
                    <a:pt x="0" y="290"/>
                    <a:pt x="1" y="290"/>
                  </a:cubicBezTo>
                  <a:cubicBezTo>
                    <a:pt x="501" y="1"/>
                    <a:pt x="501" y="1"/>
                    <a:pt x="501" y="1"/>
                  </a:cubicBezTo>
                  <a:cubicBezTo>
                    <a:pt x="502" y="0"/>
                    <a:pt x="503" y="1"/>
                    <a:pt x="503" y="2"/>
                  </a:cubicBezTo>
                  <a:cubicBezTo>
                    <a:pt x="504" y="3"/>
                    <a:pt x="504" y="4"/>
                    <a:pt x="503" y="4"/>
                  </a:cubicBezTo>
                  <a:cubicBezTo>
                    <a:pt x="4" y="293"/>
                    <a:pt x="4" y="293"/>
                    <a:pt x="4" y="293"/>
                  </a:cubicBezTo>
                  <a:cubicBezTo>
                    <a:pt x="4" y="828"/>
                    <a:pt x="4" y="828"/>
                    <a:pt x="4" y="828"/>
                  </a:cubicBezTo>
                  <a:cubicBezTo>
                    <a:pt x="4" y="829"/>
                    <a:pt x="3" y="830"/>
                    <a:pt x="2" y="830"/>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Oval 42">
              <a:extLst>
                <a:ext uri="{FF2B5EF4-FFF2-40B4-BE49-F238E27FC236}">
                  <a16:creationId xmlns:a16="http://schemas.microsoft.com/office/drawing/2014/main" id="{DEA7FEFF-A7AB-427D-8863-D748770163A2}"/>
                </a:ext>
              </a:extLst>
            </p:cNvPr>
            <p:cNvSpPr/>
            <p:nvPr/>
          </p:nvSpPr>
          <p:spPr>
            <a:xfrm>
              <a:off x="8023265" y="4114584"/>
              <a:ext cx="561612" cy="359749"/>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reeform 583">
              <a:extLst>
                <a:ext uri="{FF2B5EF4-FFF2-40B4-BE49-F238E27FC236}">
                  <a16:creationId xmlns:a16="http://schemas.microsoft.com/office/drawing/2014/main" id="{8F611EA1-125F-40B4-9708-C3C6CF378AE1}"/>
                </a:ext>
              </a:extLst>
            </p:cNvPr>
            <p:cNvSpPr>
              <a:spLocks/>
            </p:cNvSpPr>
            <p:nvPr/>
          </p:nvSpPr>
          <p:spPr bwMode="auto">
            <a:xfrm>
              <a:off x="7256026" y="1774512"/>
              <a:ext cx="1047750" cy="2498725"/>
            </a:xfrm>
            <a:custGeom>
              <a:avLst/>
              <a:gdLst>
                <a:gd name="T0" fmla="*/ 276 w 278"/>
                <a:gd name="T1" fmla="*/ 665 h 665"/>
                <a:gd name="T2" fmla="*/ 274 w 278"/>
                <a:gd name="T3" fmla="*/ 663 h 665"/>
                <a:gd name="T4" fmla="*/ 274 w 278"/>
                <a:gd name="T5" fmla="*/ 162 h 665"/>
                <a:gd name="T6" fmla="*/ 1 w 278"/>
                <a:gd name="T7" fmla="*/ 4 h 665"/>
                <a:gd name="T8" fmla="*/ 0 w 278"/>
                <a:gd name="T9" fmla="*/ 1 h 665"/>
                <a:gd name="T10" fmla="*/ 3 w 278"/>
                <a:gd name="T11" fmla="*/ 1 h 665"/>
                <a:gd name="T12" fmla="*/ 277 w 278"/>
                <a:gd name="T13" fmla="*/ 159 h 665"/>
                <a:gd name="T14" fmla="*/ 278 w 278"/>
                <a:gd name="T15" fmla="*/ 161 h 665"/>
                <a:gd name="T16" fmla="*/ 278 w 278"/>
                <a:gd name="T17" fmla="*/ 663 h 665"/>
                <a:gd name="T18" fmla="*/ 276 w 278"/>
                <a:gd name="T19" fmla="*/ 665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665">
                  <a:moveTo>
                    <a:pt x="276" y="665"/>
                  </a:moveTo>
                  <a:cubicBezTo>
                    <a:pt x="275" y="665"/>
                    <a:pt x="274" y="664"/>
                    <a:pt x="274" y="663"/>
                  </a:cubicBezTo>
                  <a:cubicBezTo>
                    <a:pt x="274" y="162"/>
                    <a:pt x="274" y="162"/>
                    <a:pt x="274" y="162"/>
                  </a:cubicBezTo>
                  <a:cubicBezTo>
                    <a:pt x="1" y="4"/>
                    <a:pt x="1" y="4"/>
                    <a:pt x="1" y="4"/>
                  </a:cubicBezTo>
                  <a:cubicBezTo>
                    <a:pt x="0" y="4"/>
                    <a:pt x="0" y="2"/>
                    <a:pt x="0" y="1"/>
                  </a:cubicBezTo>
                  <a:cubicBezTo>
                    <a:pt x="1" y="0"/>
                    <a:pt x="2" y="0"/>
                    <a:pt x="3" y="1"/>
                  </a:cubicBezTo>
                  <a:cubicBezTo>
                    <a:pt x="277" y="159"/>
                    <a:pt x="277" y="159"/>
                    <a:pt x="277" y="159"/>
                  </a:cubicBezTo>
                  <a:cubicBezTo>
                    <a:pt x="278" y="160"/>
                    <a:pt x="278" y="160"/>
                    <a:pt x="278" y="161"/>
                  </a:cubicBezTo>
                  <a:cubicBezTo>
                    <a:pt x="278" y="663"/>
                    <a:pt x="278" y="663"/>
                    <a:pt x="278" y="663"/>
                  </a:cubicBezTo>
                  <a:cubicBezTo>
                    <a:pt x="278" y="664"/>
                    <a:pt x="277" y="665"/>
                    <a:pt x="276" y="665"/>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Oval 44">
              <a:extLst>
                <a:ext uri="{FF2B5EF4-FFF2-40B4-BE49-F238E27FC236}">
                  <a16:creationId xmlns:a16="http://schemas.microsoft.com/office/drawing/2014/main" id="{4B3FA1BD-71B2-4FDF-BAAF-4AC51A1ED864}"/>
                </a:ext>
              </a:extLst>
            </p:cNvPr>
            <p:cNvSpPr/>
            <p:nvPr/>
          </p:nvSpPr>
          <p:spPr>
            <a:xfrm>
              <a:off x="7701760" y="3908616"/>
              <a:ext cx="1204700" cy="771686"/>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3695D44A-012B-4A97-909D-60B866543C2C}"/>
                </a:ext>
              </a:extLst>
            </p:cNvPr>
            <p:cNvSpPr/>
            <p:nvPr/>
          </p:nvSpPr>
          <p:spPr>
            <a:xfrm>
              <a:off x="4508789" y="4432636"/>
              <a:ext cx="561612" cy="359749"/>
            </a:xfrm>
            <a:prstGeom prst="ellipse">
              <a:avLst/>
            </a:prstGeom>
            <a:noFill/>
            <a:ln w="38100">
              <a:solidFill>
                <a:schemeClr val="bg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A7817259-D4E6-4FB5-9B95-B809DE558618}"/>
                </a:ext>
              </a:extLst>
            </p:cNvPr>
            <p:cNvSpPr/>
            <p:nvPr/>
          </p:nvSpPr>
          <p:spPr>
            <a:xfrm>
              <a:off x="4187284" y="4226668"/>
              <a:ext cx="1204700" cy="771686"/>
            </a:xfrm>
            <a:prstGeom prst="ellipse">
              <a:avLst/>
            </a:prstGeom>
            <a:noFill/>
            <a:ln w="38100">
              <a:solidFill>
                <a:schemeClr val="bg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0737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5900" y="1166843"/>
            <a:ext cx="9217024" cy="4524315"/>
          </a:xfrm>
          <a:prstGeom prst="rect">
            <a:avLst/>
          </a:prstGeom>
        </p:spPr>
        <p:txBody>
          <a:bodyPr wrap="square">
            <a:spAutoFit/>
          </a:bodyPr>
          <a:lstStyle/>
          <a:p>
            <a:r>
              <a:rPr lang="fr-FR" dirty="0">
                <a:hlinkClick r:id="rId2"/>
              </a:rPr>
              <a:t>https://github.com/LGouellec/bot-framework-extensions</a:t>
            </a:r>
            <a:endParaRPr lang="fr-FR" dirty="0"/>
          </a:p>
          <a:p>
            <a:endParaRPr lang="fr-FR" dirty="0"/>
          </a:p>
          <a:p>
            <a:endParaRPr lang="fr-FR" dirty="0"/>
          </a:p>
          <a:p>
            <a:endParaRPr lang="fr-FR" dirty="0"/>
          </a:p>
          <a:p>
            <a:endParaRPr lang="fr-FR" dirty="0"/>
          </a:p>
          <a:p>
            <a:pPr marL="342900" indent="-342900">
              <a:buFontTx/>
              <a:buChar char="-"/>
            </a:pPr>
            <a:r>
              <a:rPr lang="fr-FR" dirty="0" err="1"/>
              <a:t>Development</a:t>
            </a:r>
            <a:r>
              <a:rPr lang="fr-FR" dirty="0"/>
              <a:t> in </a:t>
            </a:r>
            <a:r>
              <a:rPr lang="fr-FR" dirty="0" err="1"/>
              <a:t>progress</a:t>
            </a:r>
            <a:endParaRPr lang="fr-FR" dirty="0"/>
          </a:p>
          <a:p>
            <a:pPr marL="952393" lvl="1" indent="-342900">
              <a:buFontTx/>
              <a:buChar char="-"/>
            </a:pPr>
            <a:r>
              <a:rPr lang="fr-FR" dirty="0"/>
              <a:t>Luis Middleware </a:t>
            </a:r>
            <a:r>
              <a:rPr lang="fr-FR" dirty="0" err="1"/>
              <a:t>which</a:t>
            </a:r>
            <a:r>
              <a:rPr lang="fr-FR" dirty="0"/>
              <a:t> translate and/or </a:t>
            </a:r>
            <a:r>
              <a:rPr lang="fr-FR" dirty="0" err="1"/>
              <a:t>spell</a:t>
            </a:r>
            <a:r>
              <a:rPr lang="fr-FR" dirty="0"/>
              <a:t> check </a:t>
            </a:r>
            <a:r>
              <a:rPr lang="fr-FR" dirty="0" err="1"/>
              <a:t>before</a:t>
            </a:r>
            <a:endParaRPr lang="fr-FR" dirty="0"/>
          </a:p>
          <a:p>
            <a:pPr marL="952393" lvl="1" indent="-342900">
              <a:buFontTx/>
              <a:buChar char="-"/>
            </a:pPr>
            <a:r>
              <a:rPr lang="fr-FR" dirty="0"/>
              <a:t>Luis </a:t>
            </a:r>
            <a:r>
              <a:rPr lang="fr-FR" dirty="0" err="1"/>
              <a:t>chatbot</a:t>
            </a:r>
            <a:r>
              <a:rPr lang="fr-FR" dirty="0"/>
              <a:t> </a:t>
            </a:r>
            <a:r>
              <a:rPr lang="fr-FR" dirty="0" err="1"/>
              <a:t>with</a:t>
            </a:r>
            <a:r>
              <a:rPr lang="fr-FR" dirty="0"/>
              <a:t> </a:t>
            </a:r>
            <a:r>
              <a:rPr lang="fr-FR" dirty="0" err="1"/>
              <a:t>LuisItent</a:t>
            </a:r>
            <a:r>
              <a:rPr lang="fr-FR" dirty="0"/>
              <a:t> </a:t>
            </a:r>
            <a:r>
              <a:rPr lang="fr-FR" dirty="0" err="1"/>
              <a:t>attribute</a:t>
            </a:r>
            <a:endParaRPr lang="fr-FR" dirty="0"/>
          </a:p>
          <a:p>
            <a:pPr marL="952393" lvl="1" indent="-342900">
              <a:buFontTx/>
              <a:buChar char="-"/>
            </a:pPr>
            <a:r>
              <a:rPr lang="fr-FR" dirty="0"/>
              <a:t>Save conversation </a:t>
            </a:r>
            <a:r>
              <a:rPr lang="fr-FR" dirty="0" err="1"/>
              <a:t>automatically</a:t>
            </a:r>
            <a:r>
              <a:rPr lang="fr-FR" dirty="0"/>
              <a:t> in repository</a:t>
            </a:r>
          </a:p>
          <a:p>
            <a:pPr marL="952393" lvl="1" indent="-342900">
              <a:buFontTx/>
              <a:buChar char="-"/>
            </a:pPr>
            <a:r>
              <a:rPr lang="fr-FR" dirty="0" err="1"/>
              <a:t>Dialog</a:t>
            </a:r>
            <a:r>
              <a:rPr lang="fr-FR" dirty="0"/>
              <a:t> </a:t>
            </a:r>
            <a:r>
              <a:rPr lang="fr-FR" dirty="0" err="1"/>
              <a:t>factory</a:t>
            </a:r>
            <a:r>
              <a:rPr lang="fr-FR" dirty="0"/>
              <a:t> for </a:t>
            </a:r>
            <a:r>
              <a:rPr lang="fr-FR" dirty="0" err="1"/>
              <a:t>IoC</a:t>
            </a:r>
            <a:r>
              <a:rPr lang="fr-FR" dirty="0"/>
              <a:t> </a:t>
            </a:r>
            <a:r>
              <a:rPr lang="fr-FR" dirty="0" err="1"/>
              <a:t>Dialogs</a:t>
            </a:r>
            <a:endParaRPr lang="fr-FR" dirty="0"/>
          </a:p>
          <a:p>
            <a:pPr marL="952393" lvl="1" indent="-342900">
              <a:buFontTx/>
              <a:buChar char="-"/>
            </a:pPr>
            <a:r>
              <a:rPr lang="fr-FR" dirty="0" err="1"/>
              <a:t>Internal</a:t>
            </a:r>
            <a:r>
              <a:rPr lang="fr-FR" dirty="0"/>
              <a:t> middleware for help, cancel, restart keywords</a:t>
            </a:r>
          </a:p>
          <a:p>
            <a:pPr marL="952393" lvl="1" indent="-342900">
              <a:buFontTx/>
              <a:buChar char="-"/>
            </a:pPr>
            <a:r>
              <a:rPr lang="fr-FR" dirty="0"/>
              <a:t>And </a:t>
            </a:r>
            <a:r>
              <a:rPr lang="fr-FR" dirty="0" err="1"/>
              <a:t>maybe</a:t>
            </a:r>
            <a:r>
              <a:rPr lang="fr-FR" dirty="0"/>
              <a:t> </a:t>
            </a:r>
            <a:r>
              <a:rPr lang="fr-FR" dirty="0" err="1"/>
              <a:t>some</a:t>
            </a:r>
            <a:r>
              <a:rPr lang="fr-FR" dirty="0"/>
              <a:t> futures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655039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9028710" cy="1007567"/>
          </a:xfrm>
        </p:spPr>
        <p:txBody>
          <a:bodyPr/>
          <a:lstStyle/>
          <a:p>
            <a:r>
              <a:rPr lang="en-IN" dirty="0">
                <a:solidFill>
                  <a:schemeClr val="bg1"/>
                </a:solidFill>
              </a:rPr>
              <a:t>Demo</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5">
            <a:extLst>
              <a:ext uri="{FF2B5EF4-FFF2-40B4-BE49-F238E27FC236}">
                <a16:creationId xmlns:a16="http://schemas.microsoft.com/office/drawing/2014/main" id="{25249C13-6AAD-43B4-A7AF-09D54018451F}"/>
              </a:ext>
            </a:extLst>
          </p:cNvPr>
          <p:cNvSpPr>
            <a:spLocks noEditPoints="1"/>
          </p:cNvSpPr>
          <p:nvPr/>
        </p:nvSpPr>
        <p:spPr bwMode="auto">
          <a:xfrm>
            <a:off x="1504634" y="2610843"/>
            <a:ext cx="606659" cy="574494"/>
          </a:xfrm>
          <a:custGeom>
            <a:avLst/>
            <a:gdLst>
              <a:gd name="T0" fmla="*/ 3887 w 6058"/>
              <a:gd name="T1" fmla="*/ 3882 h 5750"/>
              <a:gd name="T2" fmla="*/ 4365 w 6058"/>
              <a:gd name="T3" fmla="*/ 2939 h 5750"/>
              <a:gd name="T4" fmla="*/ 4900 w 6058"/>
              <a:gd name="T5" fmla="*/ 1658 h 5750"/>
              <a:gd name="T6" fmla="*/ 4792 w 6058"/>
              <a:gd name="T7" fmla="*/ 1557 h 5750"/>
              <a:gd name="T8" fmla="*/ 3028 w 6058"/>
              <a:gd name="T9" fmla="*/ 0 h 5750"/>
              <a:gd name="T10" fmla="*/ 1265 w 6058"/>
              <a:gd name="T11" fmla="*/ 1553 h 5750"/>
              <a:gd name="T12" fmla="*/ 1157 w 6058"/>
              <a:gd name="T13" fmla="*/ 1654 h 5750"/>
              <a:gd name="T14" fmla="*/ 1692 w 6058"/>
              <a:gd name="T15" fmla="*/ 2938 h 5750"/>
              <a:gd name="T16" fmla="*/ 2171 w 6058"/>
              <a:gd name="T17" fmla="*/ 3882 h 5750"/>
              <a:gd name="T18" fmla="*/ 29 w 6058"/>
              <a:gd name="T19" fmla="*/ 5636 h 5750"/>
              <a:gd name="T20" fmla="*/ 5915 w 6058"/>
              <a:gd name="T21" fmla="*/ 5750 h 5750"/>
              <a:gd name="T22" fmla="*/ 3887 w 6058"/>
              <a:gd name="T23" fmla="*/ 3986 h 5750"/>
              <a:gd name="T24" fmla="*/ 1383 w 6058"/>
              <a:gd name="T25" fmla="*/ 2509 h 5750"/>
              <a:gd name="T26" fmla="*/ 1366 w 6058"/>
              <a:gd name="T27" fmla="*/ 1762 h 5750"/>
              <a:gd name="T28" fmla="*/ 1499 w 6058"/>
              <a:gd name="T29" fmla="*/ 1600 h 5750"/>
              <a:gd name="T30" fmla="*/ 3028 w 6058"/>
              <a:gd name="T31" fmla="*/ 227 h 5750"/>
              <a:gd name="T32" fmla="*/ 4563 w 6058"/>
              <a:gd name="T33" fmla="*/ 1600 h 5750"/>
              <a:gd name="T34" fmla="*/ 4695 w 6058"/>
              <a:gd name="T35" fmla="*/ 1762 h 5750"/>
              <a:gd name="T36" fmla="*/ 4431 w 6058"/>
              <a:gd name="T37" fmla="*/ 2686 h 5750"/>
              <a:gd name="T38" fmla="*/ 4433 w 6058"/>
              <a:gd name="T39" fmla="*/ 1800 h 5750"/>
              <a:gd name="T40" fmla="*/ 3028 w 6058"/>
              <a:gd name="T41" fmla="*/ 553 h 5750"/>
              <a:gd name="T42" fmla="*/ 1624 w 6058"/>
              <a:gd name="T43" fmla="*/ 1800 h 5750"/>
              <a:gd name="T44" fmla="*/ 1624 w 6058"/>
              <a:gd name="T45" fmla="*/ 2685 h 5750"/>
              <a:gd name="T46" fmla="*/ 2850 w 6058"/>
              <a:gd name="T47" fmla="*/ 1413 h 5750"/>
              <a:gd name="T48" fmla="*/ 1861 w 6058"/>
              <a:gd name="T49" fmla="*/ 1741 h 5750"/>
              <a:gd name="T50" fmla="*/ 3011 w 6058"/>
              <a:gd name="T51" fmla="*/ 779 h 5750"/>
              <a:gd name="T52" fmla="*/ 3251 w 6058"/>
              <a:gd name="T53" fmla="*/ 763 h 5750"/>
              <a:gd name="T54" fmla="*/ 4207 w 6058"/>
              <a:gd name="T55" fmla="*/ 1754 h 5750"/>
              <a:gd name="T56" fmla="*/ 1905 w 6058"/>
              <a:gd name="T57" fmla="*/ 2707 h 5750"/>
              <a:gd name="T58" fmla="*/ 1669 w 6058"/>
              <a:gd name="T59" fmla="*/ 2157 h 5750"/>
              <a:gd name="T60" fmla="*/ 2795 w 6058"/>
              <a:gd name="T61" fmla="*/ 1642 h 5750"/>
              <a:gd name="T62" fmla="*/ 4289 w 6058"/>
              <a:gd name="T63" fmla="*/ 1971 h 5750"/>
              <a:gd name="T64" fmla="*/ 4183 w 6058"/>
              <a:gd name="T65" fmla="*/ 2631 h 5750"/>
              <a:gd name="T66" fmla="*/ 4155 w 6058"/>
              <a:gd name="T67" fmla="*/ 2767 h 5750"/>
              <a:gd name="T68" fmla="*/ 3032 w 6058"/>
              <a:gd name="T69" fmla="*/ 3133 h 5750"/>
              <a:gd name="T70" fmla="*/ 3507 w 6058"/>
              <a:gd name="T71" fmla="*/ 3583 h 5750"/>
              <a:gd name="T72" fmla="*/ 3596 w 6058"/>
              <a:gd name="T73" fmla="*/ 3328 h 5750"/>
              <a:gd name="T74" fmla="*/ 3813 w 6058"/>
              <a:gd name="T75" fmla="*/ 3648 h 5750"/>
              <a:gd name="T76" fmla="*/ 3003 w 6058"/>
              <a:gd name="T77" fmla="*/ 3929 h 5750"/>
              <a:gd name="T78" fmla="*/ 1901 w 6058"/>
              <a:gd name="T79" fmla="*/ 2706 h 5750"/>
              <a:gd name="T80" fmla="*/ 3268 w 6058"/>
              <a:gd name="T81" fmla="*/ 3459 h 5750"/>
              <a:gd name="T82" fmla="*/ 3268 w 6058"/>
              <a:gd name="T83" fmla="*/ 3257 h 5750"/>
              <a:gd name="T84" fmla="*/ 2915 w 6058"/>
              <a:gd name="T85" fmla="*/ 5516 h 5750"/>
              <a:gd name="T86" fmla="*/ 2170 w 6058"/>
              <a:gd name="T87" fmla="*/ 4214 h 5750"/>
              <a:gd name="T88" fmla="*/ 2915 w 6058"/>
              <a:gd name="T89" fmla="*/ 4905 h 5750"/>
              <a:gd name="T90" fmla="*/ 2397 w 6058"/>
              <a:gd name="T91" fmla="*/ 4418 h 5750"/>
              <a:gd name="T92" fmla="*/ 2397 w 6058"/>
              <a:gd name="T93" fmla="*/ 4026 h 5750"/>
              <a:gd name="T94" fmla="*/ 3057 w 6058"/>
              <a:gd name="T95" fmla="*/ 4153 h 5750"/>
              <a:gd name="T96" fmla="*/ 3660 w 6058"/>
              <a:gd name="T97" fmla="*/ 4418 h 5750"/>
              <a:gd name="T98" fmla="*/ 2397 w 6058"/>
              <a:gd name="T99" fmla="*/ 4418 h 5750"/>
              <a:gd name="T100" fmla="*/ 3142 w 6058"/>
              <a:gd name="T101" fmla="*/ 4904 h 5750"/>
              <a:gd name="T102" fmla="*/ 3887 w 6058"/>
              <a:gd name="T103" fmla="*/ 4218 h 5750"/>
              <a:gd name="T104" fmla="*/ 3142 w 6058"/>
              <a:gd name="T105" fmla="*/ 5519 h 5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58" h="5750">
                <a:moveTo>
                  <a:pt x="3887" y="3986"/>
                </a:moveTo>
                <a:cubicBezTo>
                  <a:pt x="3887" y="3882"/>
                  <a:pt x="3887" y="3882"/>
                  <a:pt x="3887" y="3882"/>
                </a:cubicBezTo>
                <a:cubicBezTo>
                  <a:pt x="3916" y="3858"/>
                  <a:pt x="3945" y="3832"/>
                  <a:pt x="3972" y="3804"/>
                </a:cubicBezTo>
                <a:cubicBezTo>
                  <a:pt x="4190" y="3564"/>
                  <a:pt x="4328" y="3262"/>
                  <a:pt x="4365" y="2939"/>
                </a:cubicBezTo>
                <a:cubicBezTo>
                  <a:pt x="4561" y="2909"/>
                  <a:pt x="4738" y="2804"/>
                  <a:pt x="4858" y="2646"/>
                </a:cubicBezTo>
                <a:cubicBezTo>
                  <a:pt x="5023" y="2413"/>
                  <a:pt x="5037" y="2078"/>
                  <a:pt x="4900" y="1658"/>
                </a:cubicBezTo>
                <a:cubicBezTo>
                  <a:pt x="4892" y="1634"/>
                  <a:pt x="4876" y="1613"/>
                  <a:pt x="4854" y="1599"/>
                </a:cubicBezTo>
                <a:cubicBezTo>
                  <a:pt x="4792" y="1557"/>
                  <a:pt x="4792" y="1557"/>
                  <a:pt x="4792" y="1557"/>
                </a:cubicBezTo>
                <a:cubicBezTo>
                  <a:pt x="4801" y="1178"/>
                  <a:pt x="4670" y="809"/>
                  <a:pt x="4424" y="520"/>
                </a:cubicBezTo>
                <a:cubicBezTo>
                  <a:pt x="4119" y="176"/>
                  <a:pt x="3650" y="3"/>
                  <a:pt x="3028" y="0"/>
                </a:cubicBezTo>
                <a:cubicBezTo>
                  <a:pt x="2408" y="0"/>
                  <a:pt x="1938" y="176"/>
                  <a:pt x="1633" y="516"/>
                </a:cubicBezTo>
                <a:cubicBezTo>
                  <a:pt x="1387" y="804"/>
                  <a:pt x="1256" y="1174"/>
                  <a:pt x="1265" y="1553"/>
                </a:cubicBezTo>
                <a:cubicBezTo>
                  <a:pt x="1202" y="1595"/>
                  <a:pt x="1202" y="1595"/>
                  <a:pt x="1202" y="1595"/>
                </a:cubicBezTo>
                <a:cubicBezTo>
                  <a:pt x="1181" y="1609"/>
                  <a:pt x="1165" y="1629"/>
                  <a:pt x="1157" y="1654"/>
                </a:cubicBezTo>
                <a:cubicBezTo>
                  <a:pt x="1020" y="2076"/>
                  <a:pt x="1034" y="2409"/>
                  <a:pt x="1199" y="2642"/>
                </a:cubicBezTo>
                <a:cubicBezTo>
                  <a:pt x="1319" y="2801"/>
                  <a:pt x="1495" y="2907"/>
                  <a:pt x="1692" y="2938"/>
                </a:cubicBezTo>
                <a:cubicBezTo>
                  <a:pt x="1729" y="3261"/>
                  <a:pt x="1867" y="3564"/>
                  <a:pt x="2086" y="3804"/>
                </a:cubicBezTo>
                <a:cubicBezTo>
                  <a:pt x="2113" y="3832"/>
                  <a:pt x="2141" y="3857"/>
                  <a:pt x="2171" y="3882"/>
                </a:cubicBezTo>
                <a:cubicBezTo>
                  <a:pt x="2171" y="3986"/>
                  <a:pt x="2171" y="3986"/>
                  <a:pt x="2171" y="3986"/>
                </a:cubicBezTo>
                <a:cubicBezTo>
                  <a:pt x="1736" y="4070"/>
                  <a:pt x="0" y="4478"/>
                  <a:pt x="29" y="5636"/>
                </a:cubicBezTo>
                <a:cubicBezTo>
                  <a:pt x="29" y="5699"/>
                  <a:pt x="80" y="5750"/>
                  <a:pt x="143" y="5750"/>
                </a:cubicBezTo>
                <a:cubicBezTo>
                  <a:pt x="5915" y="5750"/>
                  <a:pt x="5915" y="5750"/>
                  <a:pt x="5915" y="5750"/>
                </a:cubicBezTo>
                <a:cubicBezTo>
                  <a:pt x="5978" y="5750"/>
                  <a:pt x="6029" y="5699"/>
                  <a:pt x="6029" y="5636"/>
                </a:cubicBezTo>
                <a:cubicBezTo>
                  <a:pt x="6058" y="4478"/>
                  <a:pt x="4322" y="4070"/>
                  <a:pt x="3887" y="3986"/>
                </a:cubicBezTo>
                <a:close/>
                <a:moveTo>
                  <a:pt x="1624" y="2685"/>
                </a:moveTo>
                <a:cubicBezTo>
                  <a:pt x="1527" y="2652"/>
                  <a:pt x="1443" y="2591"/>
                  <a:pt x="1383" y="2509"/>
                </a:cubicBezTo>
                <a:cubicBezTo>
                  <a:pt x="1389" y="2510"/>
                  <a:pt x="1389" y="2510"/>
                  <a:pt x="1389" y="2510"/>
                </a:cubicBezTo>
                <a:cubicBezTo>
                  <a:pt x="1275" y="2344"/>
                  <a:pt x="1265" y="2093"/>
                  <a:pt x="1366" y="1762"/>
                </a:cubicBezTo>
                <a:cubicBezTo>
                  <a:pt x="1449" y="1706"/>
                  <a:pt x="1449" y="1706"/>
                  <a:pt x="1449" y="1706"/>
                </a:cubicBezTo>
                <a:cubicBezTo>
                  <a:pt x="1484" y="1683"/>
                  <a:pt x="1503" y="1642"/>
                  <a:pt x="1499" y="1600"/>
                </a:cubicBezTo>
                <a:cubicBezTo>
                  <a:pt x="1480" y="1261"/>
                  <a:pt x="1590" y="927"/>
                  <a:pt x="1808" y="666"/>
                </a:cubicBezTo>
                <a:cubicBezTo>
                  <a:pt x="2064" y="375"/>
                  <a:pt x="2477" y="230"/>
                  <a:pt x="3028" y="227"/>
                </a:cubicBezTo>
                <a:cubicBezTo>
                  <a:pt x="3580" y="225"/>
                  <a:pt x="3993" y="375"/>
                  <a:pt x="4254" y="666"/>
                </a:cubicBezTo>
                <a:cubicBezTo>
                  <a:pt x="4471" y="927"/>
                  <a:pt x="4582" y="1261"/>
                  <a:pt x="4563" y="1600"/>
                </a:cubicBezTo>
                <a:cubicBezTo>
                  <a:pt x="4558" y="1642"/>
                  <a:pt x="4578" y="1683"/>
                  <a:pt x="4613" y="1706"/>
                </a:cubicBezTo>
                <a:cubicBezTo>
                  <a:pt x="4695" y="1762"/>
                  <a:pt x="4695" y="1762"/>
                  <a:pt x="4695" y="1762"/>
                </a:cubicBezTo>
                <a:cubicBezTo>
                  <a:pt x="4797" y="2092"/>
                  <a:pt x="4790" y="2344"/>
                  <a:pt x="4673" y="2510"/>
                </a:cubicBezTo>
                <a:cubicBezTo>
                  <a:pt x="4612" y="2592"/>
                  <a:pt x="4528" y="2654"/>
                  <a:pt x="4431" y="2686"/>
                </a:cubicBezTo>
                <a:cubicBezTo>
                  <a:pt x="4568" y="2530"/>
                  <a:pt x="4635" y="2325"/>
                  <a:pt x="4616" y="2118"/>
                </a:cubicBezTo>
                <a:cubicBezTo>
                  <a:pt x="4595" y="1994"/>
                  <a:pt x="4530" y="1881"/>
                  <a:pt x="4433" y="1800"/>
                </a:cubicBezTo>
                <a:cubicBezTo>
                  <a:pt x="4384" y="665"/>
                  <a:pt x="3588" y="537"/>
                  <a:pt x="3245" y="537"/>
                </a:cubicBezTo>
                <a:cubicBezTo>
                  <a:pt x="3173" y="537"/>
                  <a:pt x="3100" y="543"/>
                  <a:pt x="3028" y="553"/>
                </a:cubicBezTo>
                <a:cubicBezTo>
                  <a:pt x="2957" y="543"/>
                  <a:pt x="2884" y="537"/>
                  <a:pt x="2812" y="537"/>
                </a:cubicBezTo>
                <a:cubicBezTo>
                  <a:pt x="2471" y="537"/>
                  <a:pt x="1676" y="662"/>
                  <a:pt x="1624" y="1800"/>
                </a:cubicBezTo>
                <a:cubicBezTo>
                  <a:pt x="1526" y="1880"/>
                  <a:pt x="1461" y="1993"/>
                  <a:pt x="1439" y="2117"/>
                </a:cubicBezTo>
                <a:cubicBezTo>
                  <a:pt x="1420" y="2324"/>
                  <a:pt x="1487" y="2529"/>
                  <a:pt x="1624" y="2685"/>
                </a:cubicBezTo>
                <a:close/>
                <a:moveTo>
                  <a:pt x="4207" y="1754"/>
                </a:moveTo>
                <a:cubicBezTo>
                  <a:pt x="3731" y="1781"/>
                  <a:pt x="3257" y="1662"/>
                  <a:pt x="2850" y="1413"/>
                </a:cubicBezTo>
                <a:cubicBezTo>
                  <a:pt x="2804" y="1381"/>
                  <a:pt x="2741" y="1387"/>
                  <a:pt x="2703" y="1428"/>
                </a:cubicBezTo>
                <a:cubicBezTo>
                  <a:pt x="2475" y="1672"/>
                  <a:pt x="2061" y="1729"/>
                  <a:pt x="1861" y="1741"/>
                </a:cubicBezTo>
                <a:cubicBezTo>
                  <a:pt x="1922" y="938"/>
                  <a:pt x="2408" y="763"/>
                  <a:pt x="2817" y="763"/>
                </a:cubicBezTo>
                <a:cubicBezTo>
                  <a:pt x="2882" y="763"/>
                  <a:pt x="2947" y="768"/>
                  <a:pt x="3011" y="779"/>
                </a:cubicBezTo>
                <a:cubicBezTo>
                  <a:pt x="3026" y="782"/>
                  <a:pt x="3042" y="782"/>
                  <a:pt x="3057" y="779"/>
                </a:cubicBezTo>
                <a:cubicBezTo>
                  <a:pt x="3121" y="768"/>
                  <a:pt x="3186" y="763"/>
                  <a:pt x="3251" y="763"/>
                </a:cubicBezTo>
                <a:cubicBezTo>
                  <a:pt x="3656" y="763"/>
                  <a:pt x="4145" y="943"/>
                  <a:pt x="4201" y="1752"/>
                </a:cubicBezTo>
                <a:lnTo>
                  <a:pt x="4207" y="1754"/>
                </a:lnTo>
                <a:close/>
                <a:moveTo>
                  <a:pt x="1901" y="2706"/>
                </a:moveTo>
                <a:cubicBezTo>
                  <a:pt x="1905" y="2707"/>
                  <a:pt x="1905" y="2707"/>
                  <a:pt x="1905" y="2707"/>
                </a:cubicBezTo>
                <a:cubicBezTo>
                  <a:pt x="1906" y="2680"/>
                  <a:pt x="1895" y="2652"/>
                  <a:pt x="1877" y="2631"/>
                </a:cubicBezTo>
                <a:cubicBezTo>
                  <a:pt x="1721" y="2453"/>
                  <a:pt x="1650" y="2291"/>
                  <a:pt x="1669" y="2157"/>
                </a:cubicBezTo>
                <a:cubicBezTo>
                  <a:pt x="1678" y="2082"/>
                  <a:pt x="1715" y="2014"/>
                  <a:pt x="1772" y="1965"/>
                </a:cubicBezTo>
                <a:cubicBezTo>
                  <a:pt x="1922" y="1965"/>
                  <a:pt x="2454" y="1936"/>
                  <a:pt x="2795" y="1642"/>
                </a:cubicBezTo>
                <a:cubicBezTo>
                  <a:pt x="3178" y="1863"/>
                  <a:pt x="3612" y="1980"/>
                  <a:pt x="4055" y="1983"/>
                </a:cubicBezTo>
                <a:cubicBezTo>
                  <a:pt x="4131" y="1983"/>
                  <a:pt x="4208" y="1983"/>
                  <a:pt x="4289" y="1971"/>
                </a:cubicBezTo>
                <a:cubicBezTo>
                  <a:pt x="4345" y="2018"/>
                  <a:pt x="4381" y="2084"/>
                  <a:pt x="4391" y="2157"/>
                </a:cubicBezTo>
                <a:cubicBezTo>
                  <a:pt x="4410" y="2288"/>
                  <a:pt x="4339" y="2453"/>
                  <a:pt x="4183" y="2631"/>
                </a:cubicBezTo>
                <a:cubicBezTo>
                  <a:pt x="4165" y="2652"/>
                  <a:pt x="4155" y="2680"/>
                  <a:pt x="4155" y="2707"/>
                </a:cubicBezTo>
                <a:cubicBezTo>
                  <a:pt x="4155" y="2707"/>
                  <a:pt x="4155" y="2730"/>
                  <a:pt x="4155" y="2767"/>
                </a:cubicBezTo>
                <a:cubicBezTo>
                  <a:pt x="3494" y="3121"/>
                  <a:pt x="3494" y="3121"/>
                  <a:pt x="3494" y="3121"/>
                </a:cubicBezTo>
                <a:cubicBezTo>
                  <a:pt x="3363" y="2997"/>
                  <a:pt x="3156" y="3002"/>
                  <a:pt x="3032" y="3133"/>
                </a:cubicBezTo>
                <a:cubicBezTo>
                  <a:pt x="2908" y="3265"/>
                  <a:pt x="2913" y="3472"/>
                  <a:pt x="3044" y="3596"/>
                </a:cubicBezTo>
                <a:cubicBezTo>
                  <a:pt x="3175" y="3720"/>
                  <a:pt x="3382" y="3714"/>
                  <a:pt x="3507" y="3583"/>
                </a:cubicBezTo>
                <a:cubicBezTo>
                  <a:pt x="3564" y="3522"/>
                  <a:pt x="3596" y="3442"/>
                  <a:pt x="3596" y="3358"/>
                </a:cubicBezTo>
                <a:cubicBezTo>
                  <a:pt x="3597" y="3348"/>
                  <a:pt x="3597" y="3338"/>
                  <a:pt x="3596" y="3328"/>
                </a:cubicBezTo>
                <a:cubicBezTo>
                  <a:pt x="4117" y="3048"/>
                  <a:pt x="4117" y="3048"/>
                  <a:pt x="4117" y="3048"/>
                </a:cubicBezTo>
                <a:cubicBezTo>
                  <a:pt x="4073" y="3272"/>
                  <a:pt x="3967" y="3479"/>
                  <a:pt x="3813" y="3648"/>
                </a:cubicBezTo>
                <a:cubicBezTo>
                  <a:pt x="3612" y="3842"/>
                  <a:pt x="3339" y="3944"/>
                  <a:pt x="3060" y="3929"/>
                </a:cubicBezTo>
                <a:cubicBezTo>
                  <a:pt x="3003" y="3929"/>
                  <a:pt x="3003" y="3929"/>
                  <a:pt x="3003" y="3929"/>
                </a:cubicBezTo>
                <a:cubicBezTo>
                  <a:pt x="2725" y="3943"/>
                  <a:pt x="2453" y="3842"/>
                  <a:pt x="2252" y="3649"/>
                </a:cubicBezTo>
                <a:cubicBezTo>
                  <a:pt x="1893" y="3291"/>
                  <a:pt x="1901" y="2712"/>
                  <a:pt x="1901" y="2706"/>
                </a:cubicBezTo>
                <a:close/>
                <a:moveTo>
                  <a:pt x="3369" y="3358"/>
                </a:moveTo>
                <a:cubicBezTo>
                  <a:pt x="3369" y="3414"/>
                  <a:pt x="3324" y="3459"/>
                  <a:pt x="3268" y="3459"/>
                </a:cubicBezTo>
                <a:cubicBezTo>
                  <a:pt x="3212" y="3459"/>
                  <a:pt x="3167" y="3414"/>
                  <a:pt x="3167" y="3358"/>
                </a:cubicBezTo>
                <a:cubicBezTo>
                  <a:pt x="3167" y="3302"/>
                  <a:pt x="3212" y="3257"/>
                  <a:pt x="3268" y="3257"/>
                </a:cubicBezTo>
                <a:cubicBezTo>
                  <a:pt x="3324" y="3257"/>
                  <a:pt x="3369" y="3302"/>
                  <a:pt x="3369" y="3358"/>
                </a:cubicBezTo>
                <a:close/>
                <a:moveTo>
                  <a:pt x="2915" y="5516"/>
                </a:moveTo>
                <a:cubicBezTo>
                  <a:pt x="260" y="5516"/>
                  <a:pt x="260" y="5516"/>
                  <a:pt x="260" y="5516"/>
                </a:cubicBezTo>
                <a:cubicBezTo>
                  <a:pt x="350" y="4663"/>
                  <a:pt x="1736" y="4306"/>
                  <a:pt x="2170" y="4214"/>
                </a:cubicBezTo>
                <a:cubicBezTo>
                  <a:pt x="2170" y="4418"/>
                  <a:pt x="2170" y="4418"/>
                  <a:pt x="2170" y="4418"/>
                </a:cubicBezTo>
                <a:cubicBezTo>
                  <a:pt x="2170" y="4675"/>
                  <a:pt x="2483" y="4872"/>
                  <a:pt x="2915" y="4905"/>
                </a:cubicBezTo>
                <a:lnTo>
                  <a:pt x="2915" y="5516"/>
                </a:lnTo>
                <a:close/>
                <a:moveTo>
                  <a:pt x="2397" y="4418"/>
                </a:moveTo>
                <a:cubicBezTo>
                  <a:pt x="2397" y="4414"/>
                  <a:pt x="2397" y="4414"/>
                  <a:pt x="2397" y="4414"/>
                </a:cubicBezTo>
                <a:cubicBezTo>
                  <a:pt x="2397" y="4026"/>
                  <a:pt x="2397" y="4026"/>
                  <a:pt x="2397" y="4026"/>
                </a:cubicBezTo>
                <a:cubicBezTo>
                  <a:pt x="2586" y="4113"/>
                  <a:pt x="2792" y="4157"/>
                  <a:pt x="3000" y="4153"/>
                </a:cubicBezTo>
                <a:cubicBezTo>
                  <a:pt x="3057" y="4153"/>
                  <a:pt x="3057" y="4153"/>
                  <a:pt x="3057" y="4153"/>
                </a:cubicBezTo>
                <a:cubicBezTo>
                  <a:pt x="3265" y="4157"/>
                  <a:pt x="3471" y="4113"/>
                  <a:pt x="3660" y="4026"/>
                </a:cubicBezTo>
                <a:cubicBezTo>
                  <a:pt x="3660" y="4418"/>
                  <a:pt x="3660" y="4418"/>
                  <a:pt x="3660" y="4418"/>
                </a:cubicBezTo>
                <a:cubicBezTo>
                  <a:pt x="3660" y="4526"/>
                  <a:pt x="3413" y="4681"/>
                  <a:pt x="3028" y="4681"/>
                </a:cubicBezTo>
                <a:cubicBezTo>
                  <a:pt x="2643" y="4681"/>
                  <a:pt x="2397" y="4526"/>
                  <a:pt x="2397" y="4418"/>
                </a:cubicBezTo>
                <a:close/>
                <a:moveTo>
                  <a:pt x="3142" y="5519"/>
                </a:moveTo>
                <a:cubicBezTo>
                  <a:pt x="3142" y="4904"/>
                  <a:pt x="3142" y="4904"/>
                  <a:pt x="3142" y="4904"/>
                </a:cubicBezTo>
                <a:cubicBezTo>
                  <a:pt x="3574" y="4874"/>
                  <a:pt x="3887" y="4677"/>
                  <a:pt x="3887" y="4417"/>
                </a:cubicBezTo>
                <a:cubicBezTo>
                  <a:pt x="3887" y="4218"/>
                  <a:pt x="3887" y="4218"/>
                  <a:pt x="3887" y="4218"/>
                </a:cubicBezTo>
                <a:cubicBezTo>
                  <a:pt x="4324" y="4309"/>
                  <a:pt x="5704" y="4665"/>
                  <a:pt x="5797" y="5519"/>
                </a:cubicBezTo>
                <a:cubicBezTo>
                  <a:pt x="3142" y="5519"/>
                  <a:pt x="3142" y="5519"/>
                  <a:pt x="3142" y="551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31089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70E3167-01FC-4619-A6EE-E48D6F8FFF7D}"/>
              </a:ext>
            </a:extLst>
          </p:cNvPr>
          <p:cNvSpPr>
            <a:spLocks noGrp="1"/>
          </p:cNvSpPr>
          <p:nvPr>
            <p:ph type="body" sz="quarter" idx="11"/>
          </p:nvPr>
        </p:nvSpPr>
        <p:spPr>
          <a:xfrm>
            <a:off x="621804" y="404664"/>
            <a:ext cx="6268995" cy="1007567"/>
          </a:xfrm>
        </p:spPr>
        <p:txBody>
          <a:bodyPr/>
          <a:lstStyle/>
          <a:p>
            <a:r>
              <a:rPr lang="fr-FR" dirty="0"/>
              <a:t>Sources</a:t>
            </a:r>
          </a:p>
        </p:txBody>
      </p:sp>
      <p:sp>
        <p:nvSpPr>
          <p:cNvPr id="4" name="Espace réservé du texte 3">
            <a:extLst>
              <a:ext uri="{FF2B5EF4-FFF2-40B4-BE49-F238E27FC236}">
                <a16:creationId xmlns:a16="http://schemas.microsoft.com/office/drawing/2014/main" id="{275D175C-FA45-4810-A7A3-1763A54E2B4C}"/>
              </a:ext>
            </a:extLst>
          </p:cNvPr>
          <p:cNvSpPr>
            <a:spLocks noGrp="1"/>
          </p:cNvSpPr>
          <p:nvPr>
            <p:ph type="body" sz="quarter" idx="12"/>
          </p:nvPr>
        </p:nvSpPr>
        <p:spPr>
          <a:xfrm>
            <a:off x="477788" y="1772816"/>
            <a:ext cx="11449272" cy="3312368"/>
          </a:xfrm>
        </p:spPr>
        <p:txBody>
          <a:bodyPr>
            <a:normAutofit/>
          </a:bodyPr>
          <a:lstStyle/>
          <a:p>
            <a:r>
              <a:rPr lang="fr-FR" sz="1800" dirty="0">
                <a:hlinkClick r:id="rId2"/>
              </a:rPr>
              <a:t>https://docs.microsoft.com/en-us/azure/bot-service</a:t>
            </a:r>
            <a:endParaRPr lang="fr-FR" sz="1800" dirty="0"/>
          </a:p>
          <a:p>
            <a:r>
              <a:rPr lang="fr-FR" sz="1800" dirty="0">
                <a:hlinkClick r:id="rId3"/>
              </a:rPr>
              <a:t>https://docs.microsoft.com/fr-fr/azure/bot-service/bot-builder-basics</a:t>
            </a:r>
            <a:endParaRPr lang="fr-FR" sz="1800" dirty="0"/>
          </a:p>
          <a:p>
            <a:r>
              <a:rPr lang="fr-FR" sz="1800" dirty="0">
                <a:hlinkClick r:id="rId4"/>
              </a:rPr>
              <a:t>https://github.com/microsoft/botframework</a:t>
            </a:r>
            <a:endParaRPr lang="fr-FR" sz="1800" dirty="0"/>
          </a:p>
          <a:p>
            <a:r>
              <a:rPr lang="fr-FR" sz="1800" dirty="0">
                <a:hlinkClick r:id="rId5"/>
              </a:rPr>
              <a:t>https://github.com/microsoft/BotFramework-Composer</a:t>
            </a:r>
            <a:endParaRPr lang="fr-FR" sz="1800" dirty="0"/>
          </a:p>
          <a:p>
            <a:r>
              <a:rPr lang="fr-FR" sz="1800" dirty="0">
                <a:hlinkClick r:id="rId6"/>
              </a:rPr>
              <a:t>https://azure.microsoft.com/fr-fr/services/cognitive-services</a:t>
            </a:r>
            <a:endParaRPr lang="fr-FR" sz="1800" dirty="0"/>
          </a:p>
          <a:p>
            <a:r>
              <a:rPr lang="fr-FR" sz="1800" dirty="0">
                <a:hlinkClick r:id="rId7"/>
              </a:rPr>
              <a:t>https://github.com/LGouellec/bot-framework-extensions</a:t>
            </a:r>
            <a:endParaRPr lang="fr-FR" sz="1800" dirty="0"/>
          </a:p>
          <a:p>
            <a:endParaRPr lang="fr-FR" sz="1800" dirty="0"/>
          </a:p>
          <a:p>
            <a:endParaRPr lang="fr-FR" sz="1800" dirty="0"/>
          </a:p>
        </p:txBody>
      </p:sp>
    </p:spTree>
    <p:extLst>
      <p:ext uri="{BB962C8B-B14F-4D97-AF65-F5344CB8AC3E}">
        <p14:creationId xmlns:p14="http://schemas.microsoft.com/office/powerpoint/2010/main" val="3106332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D19976E-DF6E-479E-9632-5F90F25C420E}"/>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13" r="13"/>
          <a:stretch>
            <a:fillRect/>
          </a:stretch>
        </p:blipFill>
        <p:spPr/>
      </p:pic>
      <p:sp>
        <p:nvSpPr>
          <p:cNvPr id="5" name="Rectangle 4">
            <a:extLst>
              <a:ext uri="{FF2B5EF4-FFF2-40B4-BE49-F238E27FC236}">
                <a16:creationId xmlns:a16="http://schemas.microsoft.com/office/drawing/2014/main" id="{CA943494-1999-4C3D-BC5E-51B2449AFDBB}"/>
              </a:ext>
            </a:extLst>
          </p:cNvPr>
          <p:cNvSpPr/>
          <p:nvPr/>
        </p:nvSpPr>
        <p:spPr>
          <a:xfrm>
            <a:off x="0" y="0"/>
            <a:ext cx="12188825" cy="6858000"/>
          </a:xfrm>
          <a:prstGeom prst="rect">
            <a:avLst/>
          </a:prstGeom>
          <a:gradFill flip="none" rotWithShape="1">
            <a:gsLst>
              <a:gs pos="39000">
                <a:schemeClr val="accent2">
                  <a:alpha val="90000"/>
                </a:schemeClr>
              </a:gs>
              <a:gs pos="100000">
                <a:schemeClr val="accent3">
                  <a:alpha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C4D3C654-5138-4B12-9BD2-379EEEA599BF}"/>
              </a:ext>
            </a:extLst>
          </p:cNvPr>
          <p:cNvSpPr txBox="1"/>
          <p:nvPr/>
        </p:nvSpPr>
        <p:spPr>
          <a:xfrm>
            <a:off x="2480944" y="4868736"/>
            <a:ext cx="7226936" cy="923330"/>
          </a:xfrm>
          <a:prstGeom prst="rect">
            <a:avLst/>
          </a:prstGeom>
          <a:noFill/>
        </p:spPr>
        <p:txBody>
          <a:bodyPr wrap="square" lIns="0" rIns="0" rtlCol="0" anchor="t">
            <a:spAutoFit/>
          </a:bodyPr>
          <a:lstStyle/>
          <a:p>
            <a:pPr algn="ctr">
              <a:defRPr/>
            </a:pPr>
            <a:r>
              <a:rPr lang="en-US" sz="5400" b="1" kern="0" dirty="0">
                <a:solidFill>
                  <a:schemeClr val="bg1"/>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18419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8092606" cy="1007567"/>
          </a:xfrm>
        </p:spPr>
        <p:txBody>
          <a:bodyPr/>
          <a:lstStyle/>
          <a:p>
            <a:r>
              <a:rPr lang="en-IN" dirty="0">
                <a:solidFill>
                  <a:schemeClr val="bg1"/>
                </a:solidFill>
              </a:rPr>
              <a:t>MS Bot Framework</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r>
              <a:rPr lang="en-US" sz="2000" kern="0" dirty="0">
                <a:solidFill>
                  <a:schemeClr val="bg1"/>
                </a:solidFill>
              </a:rPr>
              <a:t>“A </a:t>
            </a:r>
            <a:r>
              <a:rPr lang="en-US" sz="2000" kern="0" dirty="0" err="1">
                <a:solidFill>
                  <a:schemeClr val="bg1"/>
                </a:solidFill>
              </a:rPr>
              <a:t>chatbot</a:t>
            </a:r>
            <a:r>
              <a:rPr lang="en-US" sz="2000" kern="0" dirty="0">
                <a:solidFill>
                  <a:schemeClr val="bg1"/>
                </a:solidFill>
              </a:rPr>
              <a:t> is just a web </a:t>
            </a:r>
            <a:r>
              <a:rPr lang="en-US" sz="2000" kern="0" dirty="0" err="1">
                <a:solidFill>
                  <a:schemeClr val="bg1"/>
                </a:solidFill>
              </a:rPr>
              <a:t>api</a:t>
            </a:r>
            <a:r>
              <a:rPr lang="en-US" sz="2000" kern="0" dirty="0">
                <a:solidFill>
                  <a:schemeClr val="bg1"/>
                </a:solidFill>
              </a:rPr>
              <a:t> !”</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01</a:t>
            </a:r>
          </a:p>
        </p:txBody>
      </p:sp>
    </p:spTree>
    <p:extLst>
      <p:ext uri="{BB962C8B-B14F-4D97-AF65-F5344CB8AC3E}">
        <p14:creationId xmlns:p14="http://schemas.microsoft.com/office/powerpoint/2010/main" val="370084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3772" y="21974"/>
            <a:ext cx="10360501" cy="1037977"/>
          </a:xfrm>
        </p:spPr>
        <p:txBody>
          <a:bodyPr/>
          <a:lstStyle/>
          <a:p>
            <a:r>
              <a:rPr lang="fr-FR" dirty="0"/>
              <a:t>MS Bot Framework</a:t>
            </a:r>
          </a:p>
        </p:txBody>
      </p:sp>
      <p:sp>
        <p:nvSpPr>
          <p:cNvPr id="3" name="ZoneTexte 2">
            <a:extLst>
              <a:ext uri="{FF2B5EF4-FFF2-40B4-BE49-F238E27FC236}">
                <a16:creationId xmlns:a16="http://schemas.microsoft.com/office/drawing/2014/main" id="{A347E270-98C1-42FE-BD52-48973AB39965}"/>
              </a:ext>
            </a:extLst>
          </p:cNvPr>
          <p:cNvSpPr txBox="1"/>
          <p:nvPr/>
        </p:nvSpPr>
        <p:spPr>
          <a:xfrm>
            <a:off x="765820" y="1916832"/>
            <a:ext cx="8142614" cy="4524315"/>
          </a:xfrm>
          <a:prstGeom prst="rect">
            <a:avLst/>
          </a:prstGeom>
          <a:noFill/>
        </p:spPr>
        <p:txBody>
          <a:bodyPr wrap="none" rtlCol="0">
            <a:spAutoFit/>
          </a:bodyPr>
          <a:lstStyle/>
          <a:p>
            <a:pPr marL="342900" indent="-342900">
              <a:buFontTx/>
              <a:buChar char="-"/>
            </a:pPr>
            <a:r>
              <a:rPr lang="fr-FR" dirty="0" err="1"/>
              <a:t>Build</a:t>
            </a:r>
            <a:r>
              <a:rPr lang="fr-FR" dirty="0"/>
              <a:t> </a:t>
            </a:r>
            <a:r>
              <a:rPr lang="fr-FR" dirty="0" err="1"/>
              <a:t>complete</a:t>
            </a:r>
            <a:r>
              <a:rPr lang="fr-FR" dirty="0"/>
              <a:t> </a:t>
            </a:r>
            <a:r>
              <a:rPr lang="fr-FR" dirty="0" err="1"/>
              <a:t>conversational</a:t>
            </a:r>
            <a:r>
              <a:rPr lang="fr-FR" dirty="0"/>
              <a:t> </a:t>
            </a:r>
            <a:r>
              <a:rPr lang="fr-FR" dirty="0" err="1"/>
              <a:t>virtual</a:t>
            </a:r>
            <a:r>
              <a:rPr lang="fr-FR" dirty="0"/>
              <a:t> assistant</a:t>
            </a:r>
          </a:p>
          <a:p>
            <a:pPr marL="342900" indent="-342900">
              <a:buFontTx/>
              <a:buChar char="-"/>
            </a:pPr>
            <a:r>
              <a:rPr lang="fr-FR" dirty="0"/>
              <a:t>Open source SDK, </a:t>
            </a:r>
            <a:r>
              <a:rPr lang="fr-FR" dirty="0" err="1"/>
              <a:t>tools</a:t>
            </a:r>
            <a:r>
              <a:rPr lang="fr-FR" dirty="0"/>
              <a:t>, services</a:t>
            </a:r>
          </a:p>
          <a:p>
            <a:pPr marL="342900" indent="-342900">
              <a:buFontTx/>
              <a:buChar char="-"/>
            </a:pPr>
            <a:r>
              <a:rPr lang="fr-FR" dirty="0" err="1"/>
              <a:t>Easily</a:t>
            </a:r>
            <a:r>
              <a:rPr lang="fr-FR" dirty="0"/>
              <a:t> plug </a:t>
            </a:r>
            <a:r>
              <a:rPr lang="fr-FR" dirty="0" err="1"/>
              <a:t>with</a:t>
            </a:r>
            <a:r>
              <a:rPr lang="fr-FR" dirty="0"/>
              <a:t> cognitives services (</a:t>
            </a:r>
            <a:r>
              <a:rPr lang="fr-FR" dirty="0" err="1"/>
              <a:t>Speak</a:t>
            </a:r>
            <a:r>
              <a:rPr lang="fr-FR" dirty="0"/>
              <a:t>, </a:t>
            </a:r>
            <a:r>
              <a:rPr lang="fr-FR" dirty="0" err="1"/>
              <a:t>Spell</a:t>
            </a:r>
            <a:r>
              <a:rPr lang="fr-FR" dirty="0"/>
              <a:t>, Translate …)</a:t>
            </a:r>
          </a:p>
          <a:p>
            <a:pPr marL="342900" indent="-342900">
              <a:buFontTx/>
              <a:buChar char="-"/>
            </a:pPr>
            <a:r>
              <a:rPr lang="fr-FR" dirty="0"/>
              <a:t>Save bot state in </a:t>
            </a:r>
            <a:r>
              <a:rPr lang="fr-FR" dirty="0" err="1"/>
              <a:t>different</a:t>
            </a:r>
            <a:r>
              <a:rPr lang="fr-FR" dirty="0"/>
              <a:t> provider</a:t>
            </a:r>
          </a:p>
          <a:p>
            <a:pPr marL="342900" indent="-342900">
              <a:buFontTx/>
              <a:buChar char="-"/>
            </a:pPr>
            <a:r>
              <a:rPr lang="fr-FR" dirty="0"/>
              <a:t>Bot Framework SDK v4</a:t>
            </a:r>
          </a:p>
          <a:p>
            <a:pPr marL="342900" indent="-342900">
              <a:buFontTx/>
              <a:buChar char="-"/>
            </a:pPr>
            <a:endParaRPr lang="fr-FR" dirty="0"/>
          </a:p>
          <a:p>
            <a:pPr marL="342900" indent="-342900">
              <a:buFontTx/>
              <a:buChar char="-"/>
            </a:pPr>
            <a:endParaRPr lang="fr-FR" dirty="0"/>
          </a:p>
          <a:p>
            <a:pPr marL="342900" indent="-342900">
              <a:buFontTx/>
              <a:buChar char="-"/>
            </a:pPr>
            <a:endParaRPr lang="fr-FR" dirty="0"/>
          </a:p>
          <a:p>
            <a:pPr marL="342900" indent="-342900">
              <a:buFontTx/>
              <a:buChar char="-"/>
            </a:pPr>
            <a:endParaRPr lang="fr-FR" dirty="0"/>
          </a:p>
          <a:p>
            <a:r>
              <a:rPr lang="fr-FR" dirty="0">
                <a:hlinkClick r:id="rId3"/>
              </a:rPr>
              <a:t>https://github.com/microsoft/botframework</a:t>
            </a:r>
            <a:endParaRPr lang="fr-FR" dirty="0"/>
          </a:p>
          <a:p>
            <a:endParaRPr lang="fr-FR" dirty="0"/>
          </a:p>
          <a:p>
            <a:pPr marL="342900" indent="-342900">
              <a:buFontTx/>
              <a:buChar char="-"/>
            </a:pPr>
            <a:endParaRPr lang="fr-FR" dirty="0"/>
          </a:p>
        </p:txBody>
      </p:sp>
      <p:graphicFrame>
        <p:nvGraphicFramePr>
          <p:cNvPr id="4" name="Tableau 3">
            <a:extLst>
              <a:ext uri="{FF2B5EF4-FFF2-40B4-BE49-F238E27FC236}">
                <a16:creationId xmlns:a16="http://schemas.microsoft.com/office/drawing/2014/main" id="{66511B46-C952-4621-885B-951E60F7A014}"/>
              </a:ext>
            </a:extLst>
          </p:cNvPr>
          <p:cNvGraphicFramePr>
            <a:graphicFrameLocks noGrp="1"/>
          </p:cNvGraphicFramePr>
          <p:nvPr>
            <p:extLst>
              <p:ext uri="{D42A27DB-BD31-4B8C-83A1-F6EECF244321}">
                <p14:modId xmlns:p14="http://schemas.microsoft.com/office/powerpoint/2010/main" val="3334356141"/>
              </p:ext>
            </p:extLst>
          </p:nvPr>
        </p:nvGraphicFramePr>
        <p:xfrm>
          <a:off x="1197868" y="3933056"/>
          <a:ext cx="6500708" cy="914400"/>
        </p:xfrm>
        <a:graphic>
          <a:graphicData uri="http://schemas.openxmlformats.org/drawingml/2006/table">
            <a:tbl>
              <a:tblPr firstRow="1" bandRow="1">
                <a:tableStyleId>{7DF18680-E054-41AD-8BC1-D1AEF772440D}</a:tableStyleId>
              </a:tblPr>
              <a:tblGrid>
                <a:gridCol w="1625177">
                  <a:extLst>
                    <a:ext uri="{9D8B030D-6E8A-4147-A177-3AD203B41FA5}">
                      <a16:colId xmlns:a16="http://schemas.microsoft.com/office/drawing/2014/main" val="4006527664"/>
                    </a:ext>
                  </a:extLst>
                </a:gridCol>
                <a:gridCol w="1625177">
                  <a:extLst>
                    <a:ext uri="{9D8B030D-6E8A-4147-A177-3AD203B41FA5}">
                      <a16:colId xmlns:a16="http://schemas.microsoft.com/office/drawing/2014/main" val="2604399632"/>
                    </a:ext>
                  </a:extLst>
                </a:gridCol>
                <a:gridCol w="1625177">
                  <a:extLst>
                    <a:ext uri="{9D8B030D-6E8A-4147-A177-3AD203B41FA5}">
                      <a16:colId xmlns:a16="http://schemas.microsoft.com/office/drawing/2014/main" val="2466898784"/>
                    </a:ext>
                  </a:extLst>
                </a:gridCol>
                <a:gridCol w="1625177">
                  <a:extLst>
                    <a:ext uri="{9D8B030D-6E8A-4147-A177-3AD203B41FA5}">
                      <a16:colId xmlns:a16="http://schemas.microsoft.com/office/drawing/2014/main" val="4068068939"/>
                    </a:ext>
                  </a:extLst>
                </a:gridCol>
              </a:tblGrid>
              <a:tr h="370840">
                <a:tc>
                  <a:txBody>
                    <a:bodyPr/>
                    <a:lstStyle/>
                    <a:p>
                      <a:pPr algn="ctr"/>
                      <a:r>
                        <a:rPr lang="fr-FR" dirty="0"/>
                        <a:t>C#</a:t>
                      </a:r>
                    </a:p>
                  </a:txBody>
                  <a:tcPr/>
                </a:tc>
                <a:tc>
                  <a:txBody>
                    <a:bodyPr/>
                    <a:lstStyle/>
                    <a:p>
                      <a:pPr algn="ctr"/>
                      <a:r>
                        <a:rPr lang="fr-FR" dirty="0"/>
                        <a:t>JS</a:t>
                      </a:r>
                    </a:p>
                  </a:txBody>
                  <a:tcPr/>
                </a:tc>
                <a:tc>
                  <a:txBody>
                    <a:bodyPr/>
                    <a:lstStyle/>
                    <a:p>
                      <a:pPr algn="ctr"/>
                      <a:r>
                        <a:rPr lang="fr-FR" dirty="0"/>
                        <a:t>Python</a:t>
                      </a:r>
                    </a:p>
                  </a:txBody>
                  <a:tcPr/>
                </a:tc>
                <a:tc>
                  <a:txBody>
                    <a:bodyPr/>
                    <a:lstStyle/>
                    <a:p>
                      <a:pPr algn="ctr"/>
                      <a:r>
                        <a:rPr lang="fr-FR" dirty="0"/>
                        <a:t>Java</a:t>
                      </a:r>
                    </a:p>
                  </a:txBody>
                  <a:tcPr/>
                </a:tc>
                <a:extLst>
                  <a:ext uri="{0D108BD9-81ED-4DB2-BD59-A6C34878D82A}">
                    <a16:rowId xmlns:a16="http://schemas.microsoft.com/office/drawing/2014/main" val="239536506"/>
                  </a:ext>
                </a:extLst>
              </a:tr>
              <a:tr h="370840">
                <a:tc>
                  <a:txBody>
                    <a:bodyPr/>
                    <a:lstStyle/>
                    <a:p>
                      <a:pPr algn="ctr"/>
                      <a:r>
                        <a:rPr lang="fr-FR" dirty="0"/>
                        <a:t>Release 4.6</a:t>
                      </a:r>
                    </a:p>
                  </a:txBody>
                  <a:tcPr/>
                </a:tc>
                <a:tc>
                  <a:txBody>
                    <a:bodyPr/>
                    <a:lstStyle/>
                    <a:p>
                      <a:pPr algn="ctr"/>
                      <a:r>
                        <a:rPr lang="fr-FR" dirty="0"/>
                        <a:t>Release 4.6</a:t>
                      </a:r>
                    </a:p>
                  </a:txBody>
                  <a:tcPr/>
                </a:tc>
                <a:tc>
                  <a:txBody>
                    <a:bodyPr/>
                    <a:lstStyle/>
                    <a:p>
                      <a:pPr algn="ctr"/>
                      <a:r>
                        <a:rPr lang="fr-FR" dirty="0"/>
                        <a:t>Beta 4</a:t>
                      </a:r>
                    </a:p>
                  </a:txBody>
                  <a:tcPr/>
                </a:tc>
                <a:tc>
                  <a:txBody>
                    <a:bodyPr/>
                    <a:lstStyle/>
                    <a:p>
                      <a:pPr algn="ctr"/>
                      <a:r>
                        <a:rPr lang="fr-FR" dirty="0" err="1"/>
                        <a:t>Preview</a:t>
                      </a:r>
                      <a:r>
                        <a:rPr lang="fr-FR" dirty="0"/>
                        <a:t> 3</a:t>
                      </a:r>
                    </a:p>
                  </a:txBody>
                  <a:tcPr/>
                </a:tc>
                <a:extLst>
                  <a:ext uri="{0D108BD9-81ED-4DB2-BD59-A6C34878D82A}">
                    <a16:rowId xmlns:a16="http://schemas.microsoft.com/office/drawing/2014/main" val="3925831688"/>
                  </a:ext>
                </a:extLst>
              </a:tr>
            </a:tbl>
          </a:graphicData>
        </a:graphic>
      </p:graphicFrame>
    </p:spTree>
    <p:extLst>
      <p:ext uri="{BB962C8B-B14F-4D97-AF65-F5344CB8AC3E}">
        <p14:creationId xmlns:p14="http://schemas.microsoft.com/office/powerpoint/2010/main" val="197683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en-US" dirty="0"/>
              <a:t>A bot is an app that users interact with in a conversational way, using text, graphics (such as cards or images), or speech.</a:t>
            </a:r>
          </a:p>
        </p:txBody>
      </p:sp>
      <p:pic>
        <p:nvPicPr>
          <p:cNvPr id="4" name="Image 3">
            <a:extLst>
              <a:ext uri="{FF2B5EF4-FFF2-40B4-BE49-F238E27FC236}">
                <a16:creationId xmlns:a16="http://schemas.microsoft.com/office/drawing/2014/main" id="{BB950871-7137-4B06-945C-FD1E8B3E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424" y="1628800"/>
            <a:ext cx="7401976" cy="4701517"/>
          </a:xfrm>
          <a:prstGeom prst="rect">
            <a:avLst/>
          </a:prstGeom>
        </p:spPr>
      </p:pic>
    </p:spTree>
    <p:extLst>
      <p:ext uri="{BB962C8B-B14F-4D97-AF65-F5344CB8AC3E}">
        <p14:creationId xmlns:p14="http://schemas.microsoft.com/office/powerpoint/2010/main" val="16508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752" y="1532954"/>
            <a:ext cx="9261321" cy="470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ous-titre 2"/>
          <p:cNvSpPr>
            <a:spLocks noGrp="1"/>
          </p:cNvSpPr>
          <p:nvPr>
            <p:ph type="subTitle" idx="1"/>
          </p:nvPr>
        </p:nvSpPr>
        <p:spPr>
          <a:xfrm>
            <a:off x="45739" y="44624"/>
            <a:ext cx="12143085" cy="1560339"/>
          </a:xfrm>
        </p:spPr>
        <p:txBody>
          <a:bodyPr/>
          <a:lstStyle/>
          <a:p>
            <a:r>
              <a:rPr lang="en-US" dirty="0"/>
              <a:t>Channels -&gt; Bot Service -&gt; Your Bot</a:t>
            </a:r>
          </a:p>
          <a:p>
            <a:r>
              <a:rPr lang="en-US" dirty="0"/>
              <a:t>Your Bot -&gt; Bot Service -&gt; Channels</a:t>
            </a:r>
          </a:p>
        </p:txBody>
      </p:sp>
    </p:spTree>
    <p:extLst>
      <p:ext uri="{BB962C8B-B14F-4D97-AF65-F5344CB8AC3E}">
        <p14:creationId xmlns:p14="http://schemas.microsoft.com/office/powerpoint/2010/main" val="1128982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3772" y="21974"/>
            <a:ext cx="10360501" cy="1037977"/>
          </a:xfrm>
        </p:spPr>
        <p:txBody>
          <a:bodyPr/>
          <a:lstStyle/>
          <a:p>
            <a:r>
              <a:rPr lang="fr-FR" dirty="0"/>
              <a:t>MS Bot Framework</a:t>
            </a:r>
          </a:p>
        </p:txBody>
      </p:sp>
      <p:pic>
        <p:nvPicPr>
          <p:cNvPr id="5" name="Image 4">
            <a:extLst>
              <a:ext uri="{FF2B5EF4-FFF2-40B4-BE49-F238E27FC236}">
                <a16:creationId xmlns:a16="http://schemas.microsoft.com/office/drawing/2014/main" id="{F161042D-06DB-4259-9A5D-CE41B750420D}"/>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Tree>
    <p:extLst>
      <p:ext uri="{BB962C8B-B14F-4D97-AF65-F5344CB8AC3E}">
        <p14:creationId xmlns:p14="http://schemas.microsoft.com/office/powerpoint/2010/main" val="1163672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9A4F693-7173-4A32-8FF1-36C23AE69BEF}"/>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
        <p:nvSpPr>
          <p:cNvPr id="8" name="ZoneTexte 7">
            <a:extLst>
              <a:ext uri="{FF2B5EF4-FFF2-40B4-BE49-F238E27FC236}">
                <a16:creationId xmlns:a16="http://schemas.microsoft.com/office/drawing/2014/main" id="{AFBF017E-6152-4717-BC29-19485FC04FEE}"/>
              </a:ext>
            </a:extLst>
          </p:cNvPr>
          <p:cNvSpPr txBox="1"/>
          <p:nvPr/>
        </p:nvSpPr>
        <p:spPr>
          <a:xfrm>
            <a:off x="4654252" y="993426"/>
            <a:ext cx="2685415" cy="461665"/>
          </a:xfrm>
          <a:prstGeom prst="rect">
            <a:avLst/>
          </a:prstGeom>
          <a:noFill/>
        </p:spPr>
        <p:txBody>
          <a:bodyPr wrap="none" rtlCol="0">
            <a:spAutoFit/>
          </a:bodyPr>
          <a:lstStyle/>
          <a:p>
            <a:r>
              <a:rPr lang="fr-FR" dirty="0">
                <a:solidFill>
                  <a:srgbClr val="92D050"/>
                </a:solidFill>
              </a:rPr>
              <a:t>Bot </a:t>
            </a:r>
            <a:r>
              <a:rPr lang="fr-FR" dirty="0" err="1">
                <a:solidFill>
                  <a:srgbClr val="92D050"/>
                </a:solidFill>
              </a:rPr>
              <a:t>implementation</a:t>
            </a:r>
            <a:endParaRPr lang="fr-FR" dirty="0">
              <a:solidFill>
                <a:srgbClr val="92D050"/>
              </a:solidFill>
            </a:endParaRPr>
          </a:p>
        </p:txBody>
      </p:sp>
    </p:spTree>
    <p:extLst>
      <p:ext uri="{BB962C8B-B14F-4D97-AF65-F5344CB8AC3E}">
        <p14:creationId xmlns:p14="http://schemas.microsoft.com/office/powerpoint/2010/main" val="833973970"/>
      </p:ext>
    </p:extLst>
  </p:cSld>
  <p:clrMapOvr>
    <a:masterClrMapping/>
  </p:clrMapOvr>
</p:sld>
</file>

<file path=ppt/theme/theme1.xml><?xml version="1.0" encoding="utf-8"?>
<a:theme xmlns:a="http://schemas.openxmlformats.org/drawingml/2006/main" name="Office Theme">
  <a:themeElements>
    <a:clrScheme name="Custom 36">
      <a:dk1>
        <a:sysClr val="windowText" lastClr="000000"/>
      </a:dk1>
      <a:lt1>
        <a:sysClr val="window" lastClr="FFFFFF"/>
      </a:lt1>
      <a:dk2>
        <a:srgbClr val="1F497D"/>
      </a:dk2>
      <a:lt2>
        <a:srgbClr val="EEECE1"/>
      </a:lt2>
      <a:accent1>
        <a:srgbClr val="C79C2F"/>
      </a:accent1>
      <a:accent2>
        <a:srgbClr val="2B1E5C"/>
      </a:accent2>
      <a:accent3>
        <a:srgbClr val="9C319F"/>
      </a:accent3>
      <a:accent4>
        <a:srgbClr val="00BC82"/>
      </a:accent4>
      <a:accent5>
        <a:srgbClr val="5D92BB"/>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9105</TotalTime>
  <Words>2636</Words>
  <Application>Microsoft Office PowerPoint</Application>
  <PresentationFormat>Custom</PresentationFormat>
  <Paragraphs>286</Paragraphs>
  <Slides>34</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Open Sans</vt:lpstr>
      <vt:lpstr>Wingdings</vt:lpstr>
      <vt:lpstr>Office Theme</vt:lpstr>
      <vt:lpstr>Bot /  Cognitives Services</vt:lpstr>
      <vt:lpstr>PowerPoint Presentation</vt:lpstr>
      <vt:lpstr>AGENDA</vt:lpstr>
      <vt:lpstr>PowerPoint Presentation</vt:lpstr>
      <vt:lpstr>MS Bot Framework</vt:lpstr>
      <vt:lpstr>PowerPoint Presentation</vt:lpstr>
      <vt:lpstr>PowerPoint Presentation</vt:lpstr>
      <vt:lpstr>MS Bot Framework</vt:lpstr>
      <vt:lpstr>PowerPoint Presentation</vt:lpstr>
      <vt:lpstr>PowerPoint Presentation</vt:lpstr>
      <vt:lpstr>Chatbot implemented</vt:lpstr>
      <vt:lpstr>Middlewares</vt:lpstr>
      <vt:lpstr>PowerPoint Presentation</vt:lpstr>
      <vt:lpstr>PowerPoint Presentation</vt:lpstr>
      <vt:lpstr>PowerPoint Presentation</vt:lpstr>
      <vt:lpstr>Save state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Sylvain Le-Gouellec</cp:lastModifiedBy>
  <cp:revision>318</cp:revision>
  <dcterms:created xsi:type="dcterms:W3CDTF">2013-09-12T13:05:01Z</dcterms:created>
  <dcterms:modified xsi:type="dcterms:W3CDTF">2019-12-04T21:51:49Z</dcterms:modified>
</cp:coreProperties>
</file>